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0" r:id="rId6"/>
    <p:sldId id="264" r:id="rId7"/>
    <p:sldId id="265" r:id="rId8"/>
    <p:sldId id="266" r:id="rId9"/>
    <p:sldId id="267" r:id="rId10"/>
    <p:sldId id="270" r:id="rId11"/>
    <p:sldId id="269" r:id="rId12"/>
    <p:sldId id="268" r:id="rId13"/>
    <p:sldId id="271" r:id="rId14"/>
    <p:sldId id="272" r:id="rId15"/>
    <p:sldId id="273" r:id="rId16"/>
    <p:sldId id="274" r:id="rId17"/>
    <p:sldId id="275" r:id="rId18"/>
    <p:sldId id="276" r:id="rId19"/>
    <p:sldId id="292" r:id="rId20"/>
    <p:sldId id="277" r:id="rId21"/>
    <p:sldId id="278" r:id="rId22"/>
    <p:sldId id="279" r:id="rId23"/>
    <p:sldId id="293" r:id="rId24"/>
    <p:sldId id="281" r:id="rId25"/>
    <p:sldId id="280" r:id="rId26"/>
    <p:sldId id="282" r:id="rId27"/>
    <p:sldId id="284" r:id="rId28"/>
    <p:sldId id="285" r:id="rId29"/>
    <p:sldId id="286" r:id="rId30"/>
    <p:sldId id="287" r:id="rId31"/>
    <p:sldId id="288" r:id="rId32"/>
    <p:sldId id="283" r:id="rId33"/>
    <p:sldId id="257" r:id="rId34"/>
    <p:sldId id="294" r:id="rId35"/>
    <p:sldId id="289" r:id="rId36"/>
    <p:sldId id="290" r:id="rId37"/>
    <p:sldId id="291" r:id="rId38"/>
    <p:sldId id="263"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65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26/07/2017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26/07/2017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73729"/>
            <a:ext cx="7772400" cy="1470025"/>
          </a:xfrm>
          <a:effectLst>
            <a:glow rad="228600">
              <a:schemeClr val="accent2">
                <a:satMod val="175000"/>
                <a:alpha val="40000"/>
              </a:schemeClr>
            </a:glow>
          </a:effectLst>
          <a:scene3d>
            <a:camera prst="orthographicFront"/>
            <a:lightRig rig="threePt" dir="t"/>
          </a:scene3d>
          <a:sp3d>
            <a:bevelT prst="relaxedInset"/>
          </a:sp3d>
        </p:spPr>
        <p:style>
          <a:lnRef idx="2">
            <a:schemeClr val="accent6"/>
          </a:lnRef>
          <a:fillRef idx="1">
            <a:schemeClr val="lt1"/>
          </a:fillRef>
          <a:effectRef idx="0">
            <a:schemeClr val="accent6"/>
          </a:effectRef>
          <a:fontRef idx="minor">
            <a:schemeClr val="dk1"/>
          </a:fontRef>
        </p:style>
        <p:txBody>
          <a:bodyPr>
            <a:normAutofit/>
          </a:bodyPr>
          <a:lstStyle/>
          <a:p>
            <a:r>
              <a:rPr lang="es-CO" dirty="0">
                <a:latin typeface="Bodoni MT" panose="02070603080606020203" pitchFamily="18" charset="0"/>
              </a:rPr>
              <a:t>LOS COLORES NOS RECUERDAN A DIOS</a:t>
            </a:r>
          </a:p>
        </p:txBody>
      </p:sp>
      <p:pic>
        <p:nvPicPr>
          <p:cNvPr id="4" name="Imagen 3"/>
          <p:cNvPicPr>
            <a:picLocks noChangeAspect="1"/>
          </p:cNvPicPr>
          <p:nvPr/>
        </p:nvPicPr>
        <p:blipFill>
          <a:blip r:embed="rId2"/>
          <a:stretch>
            <a:fillRect/>
          </a:stretch>
        </p:blipFill>
        <p:spPr>
          <a:xfrm>
            <a:off x="1187624" y="2492896"/>
            <a:ext cx="6768752" cy="3816424"/>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29410323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sz="5200" b="1" u="sng" dirty="0"/>
              <a:t>Arco iris en el cielo</a:t>
            </a:r>
            <a:r>
              <a:rPr lang="es-CO" sz="5200" b="1" dirty="0"/>
              <a:t> </a:t>
            </a:r>
          </a:p>
          <a:p>
            <a:pPr marL="0" indent="0" algn="ctr">
              <a:buNone/>
            </a:pPr>
            <a:r>
              <a:rPr lang="es-CO" dirty="0">
                <a:solidFill>
                  <a:srgbClr val="FF0000"/>
                </a:solidFill>
              </a:rPr>
              <a:t>Génesis 9.13-16.</a:t>
            </a:r>
          </a:p>
          <a:p>
            <a:pPr marL="0" indent="0" algn="ctr">
              <a:buNone/>
            </a:pPr>
            <a:r>
              <a:rPr lang="es-CO" dirty="0">
                <a:solidFill>
                  <a:srgbClr val="FF0000"/>
                </a:solidFill>
              </a:rPr>
              <a:t> </a:t>
            </a:r>
            <a:r>
              <a:rPr lang="es-CO" dirty="0"/>
              <a:t>“</a:t>
            </a:r>
            <a:r>
              <a:rPr lang="es-CO" i="1" dirty="0"/>
              <a:t>Mi arco he puesto en las nubes, el cual será por señal del pacto entre mí y la tierra. </a:t>
            </a:r>
          </a:p>
          <a:p>
            <a:pPr marL="0" indent="0" algn="ctr">
              <a:buNone/>
            </a:pPr>
            <a:r>
              <a:rPr lang="es-CO" i="1" dirty="0"/>
              <a:t>14 Y sucederá que cuando haga venir nubes sobre la tierra, se dejará ver entonces mi arco en las nubes. 15 Y me acordaré del pacto mío, que hay entre mí y vosotros y todo ser viviente de toda carne; y no habrá más diluvio de aguas para destruir toda carne. </a:t>
            </a:r>
          </a:p>
          <a:p>
            <a:pPr marL="0" indent="0" algn="ctr">
              <a:buNone/>
            </a:pPr>
            <a:r>
              <a:rPr lang="es-CO" i="1" dirty="0"/>
              <a:t>16 Estará el arco en las nubes, y lo veré, y me acordaré del pacto perpetuo entre Dios y todo ser viviente, con toda carne que hay sobre la tierra”. </a:t>
            </a:r>
          </a:p>
        </p:txBody>
      </p:sp>
    </p:spTree>
    <p:extLst>
      <p:ext uri="{BB962C8B-B14F-4D97-AF65-F5344CB8AC3E}">
        <p14:creationId xmlns:p14="http://schemas.microsoft.com/office/powerpoint/2010/main" val="9680506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55272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Como el mundo antiguo fue destruido para ser un monumento de justicia, así este mundo permanece hasta ahora como un monumento de misericordia. Pero el pecado, que ahogó al mundo antiguo, quemará a este. </a:t>
            </a:r>
          </a:p>
          <a:p>
            <a:pPr marL="0" indent="0" algn="ctr">
              <a:buNone/>
            </a:pPr>
            <a:endParaRPr lang="es-CO" dirty="0"/>
          </a:p>
          <a:p>
            <a:pPr marL="0" indent="0" algn="ctr">
              <a:buNone/>
            </a:pPr>
            <a:r>
              <a:rPr lang="es-CO" dirty="0"/>
              <a:t>Entre los hombres se sellan acuerdos, para que lo prometido pueda ser más solemne y para hacer que lo pactado sea más seguro para mutua satisfacción. Este pacto fue sellado con el arco iris. El establecimiento del arco iris como una señal de la promesa de que no habría nunca más otro diluvio, presupone que el arco iris apareció entonces por primera vez en las nubes.  </a:t>
            </a:r>
          </a:p>
          <a:p>
            <a:pPr marL="0" indent="0" algn="ctr">
              <a:buNone/>
            </a:pPr>
            <a:endParaRPr lang="es-CO" dirty="0"/>
          </a:p>
          <a:p>
            <a:pPr marL="0" indent="0" algn="ctr">
              <a:buNone/>
            </a:pPr>
            <a:r>
              <a:rPr lang="es-CO" dirty="0"/>
              <a:t>Esta es una indicación más de que no había llovido antes del diluvio.  El arco iris es producido por la refracción y la reflexión de la luz del sol a través de las gotas de agua en suspensión. Lo cual es una revelación más del poder y sabiduría de Dios. </a:t>
            </a:r>
          </a:p>
        </p:txBody>
      </p:sp>
    </p:spTree>
    <p:extLst>
      <p:ext uri="{BB962C8B-B14F-4D97-AF65-F5344CB8AC3E}">
        <p14:creationId xmlns:p14="http://schemas.microsoft.com/office/powerpoint/2010/main" val="163634087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4042792" cy="3600400"/>
          </a:xfrm>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dirty="0"/>
              <a:t>Los colores que suelen verse en un arcoíris son los 3 principales -rojo, verde y azul - y la derivación de ellos son secundarios – amarillo, naranja y violeta. </a:t>
            </a:r>
          </a:p>
        </p:txBody>
      </p:sp>
      <p:pic>
        <p:nvPicPr>
          <p:cNvPr id="4" name="Imagen 3"/>
          <p:cNvPicPr>
            <a:picLocks noChangeAspect="1"/>
          </p:cNvPicPr>
          <p:nvPr/>
        </p:nvPicPr>
        <p:blipFill>
          <a:blip r:embed="rId2"/>
          <a:stretch>
            <a:fillRect/>
          </a:stretch>
        </p:blipFill>
        <p:spPr>
          <a:xfrm>
            <a:off x="4788024" y="252578"/>
            <a:ext cx="4355976" cy="3603342"/>
          </a:xfrm>
          <a:prstGeom prst="rect">
            <a:avLst/>
          </a:prstGeom>
        </p:spPr>
      </p:pic>
      <p:sp>
        <p:nvSpPr>
          <p:cNvPr id="5" name="Rectángulo 4"/>
          <p:cNvSpPr/>
          <p:nvPr/>
        </p:nvSpPr>
        <p:spPr>
          <a:xfrm>
            <a:off x="827584" y="4653136"/>
            <a:ext cx="7668852"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3200" dirty="0"/>
              <a:t>A menudo se suele contar un séptimo color que viene siendo parecido al añil, es decir una mezcla entre azul y violeta. </a:t>
            </a:r>
          </a:p>
        </p:txBody>
      </p:sp>
    </p:spTree>
    <p:extLst>
      <p:ext uri="{BB962C8B-B14F-4D97-AF65-F5344CB8AC3E}">
        <p14:creationId xmlns:p14="http://schemas.microsoft.com/office/powerpoint/2010/main" val="2916740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5"/>
            <a:ext cx="8229600" cy="2462132"/>
          </a:xfrm>
        </p:spPr>
        <p:txBody>
          <a:bodyPr>
            <a:normAutofit fontScale="92500" lnSpcReduction="20000"/>
          </a:bodyPr>
          <a:lstStyle/>
          <a:p>
            <a:pPr marL="0" indent="0" algn="ctr">
              <a:buNone/>
            </a:pPr>
            <a:r>
              <a:rPr lang="es-CO" sz="5200" b="1" u="sng" dirty="0"/>
              <a:t>Cielo azul </a:t>
            </a:r>
          </a:p>
          <a:p>
            <a:pPr marL="0" indent="0" algn="ctr">
              <a:buNone/>
            </a:pPr>
            <a:r>
              <a:rPr lang="es-CO" dirty="0">
                <a:solidFill>
                  <a:srgbClr val="FF0000"/>
                </a:solidFill>
              </a:rPr>
              <a:t>Éxodo 24.10.</a:t>
            </a:r>
          </a:p>
          <a:p>
            <a:pPr marL="0" indent="0" algn="ctr">
              <a:buNone/>
            </a:pPr>
            <a:r>
              <a:rPr lang="es-CO" dirty="0"/>
              <a:t>“</a:t>
            </a:r>
            <a:r>
              <a:rPr lang="es-CO" i="1" dirty="0"/>
              <a:t>y vieron al Dios de Israel; y había debajo de sus pies como un embaldosado de zafiro, semejante al cielo cuando está sereno</a:t>
            </a:r>
            <a:r>
              <a:rPr lang="es-CO" dirty="0"/>
              <a:t>”</a:t>
            </a:r>
          </a:p>
        </p:txBody>
      </p:sp>
      <p:pic>
        <p:nvPicPr>
          <p:cNvPr id="2" name="Imagen 1"/>
          <p:cNvPicPr>
            <a:picLocks noChangeAspect="1"/>
          </p:cNvPicPr>
          <p:nvPr/>
        </p:nvPicPr>
        <p:blipFill>
          <a:blip r:embed="rId2"/>
          <a:stretch>
            <a:fillRect/>
          </a:stretch>
        </p:blipFill>
        <p:spPr>
          <a:xfrm>
            <a:off x="519550" y="3110602"/>
            <a:ext cx="2627880" cy="1993744"/>
          </a:xfrm>
          <a:prstGeom prst="rect">
            <a:avLst/>
          </a:prstGeom>
          <a:scene3d>
            <a:camera prst="orthographicFront"/>
            <a:lightRig rig="threePt" dir="t"/>
          </a:scene3d>
          <a:sp3d>
            <a:bevelT w="139700" prst="cross"/>
          </a:sp3d>
        </p:spPr>
      </p:pic>
      <p:pic>
        <p:nvPicPr>
          <p:cNvPr id="5" name="Imagen 4"/>
          <p:cNvPicPr>
            <a:picLocks noChangeAspect="1"/>
          </p:cNvPicPr>
          <p:nvPr/>
        </p:nvPicPr>
        <p:blipFill>
          <a:blip r:embed="rId3"/>
          <a:stretch>
            <a:fillRect/>
          </a:stretch>
        </p:blipFill>
        <p:spPr>
          <a:xfrm>
            <a:off x="6084168" y="3110603"/>
            <a:ext cx="2460872" cy="1993743"/>
          </a:xfrm>
          <a:prstGeom prst="rect">
            <a:avLst/>
          </a:prstGeom>
          <a:scene3d>
            <a:camera prst="orthographicFront"/>
            <a:lightRig rig="threePt" dir="t"/>
          </a:scene3d>
          <a:sp3d>
            <a:bevelT prst="relaxedInset"/>
          </a:sp3d>
        </p:spPr>
      </p:pic>
      <p:sp>
        <p:nvSpPr>
          <p:cNvPr id="8" name="Rectángulo 7"/>
          <p:cNvSpPr/>
          <p:nvPr/>
        </p:nvSpPr>
        <p:spPr>
          <a:xfrm>
            <a:off x="315440" y="5348151"/>
            <a:ext cx="8229600" cy="1384995"/>
          </a:xfrm>
          <a:prstGeom prst="rect">
            <a:avLst/>
          </a:prstGeom>
          <a:effectLst>
            <a:glow rad="228600">
              <a:schemeClr val="accent2">
                <a:satMod val="175000"/>
                <a:alpha val="40000"/>
              </a:schemeClr>
            </a:glow>
          </a:effectLst>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s-CO" sz="2800" dirty="0"/>
              <a:t>Las tablas que contenían la Ley de Dios, eran hechas de zafiro, material del mismo cimiento y embaldosado del Trono de Dios. </a:t>
            </a:r>
          </a:p>
        </p:txBody>
      </p:sp>
      <p:pic>
        <p:nvPicPr>
          <p:cNvPr id="9" name="Imagen 8"/>
          <p:cNvPicPr>
            <a:picLocks noChangeAspect="1"/>
          </p:cNvPicPr>
          <p:nvPr/>
        </p:nvPicPr>
        <p:blipFill>
          <a:blip r:embed="rId4"/>
          <a:stretch>
            <a:fillRect/>
          </a:stretch>
        </p:blipFill>
        <p:spPr>
          <a:xfrm>
            <a:off x="3275856" y="3110603"/>
            <a:ext cx="2666552" cy="1993744"/>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12196445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5"/>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sz="4200" b="1" dirty="0"/>
              <a:t>Del Trono, al color del cielo, a las tabla de piedra, de las tablas, al vestido:</a:t>
            </a:r>
          </a:p>
          <a:p>
            <a:pPr marL="0" indent="0" algn="ctr">
              <a:buNone/>
            </a:pPr>
            <a:r>
              <a:rPr lang="es-CO" b="1" dirty="0">
                <a:solidFill>
                  <a:srgbClr val="FF0000"/>
                </a:solidFill>
              </a:rPr>
              <a:t>Números 15:38-41</a:t>
            </a:r>
          </a:p>
          <a:p>
            <a:pPr marL="0" indent="0" algn="ctr">
              <a:buNone/>
            </a:pPr>
            <a:r>
              <a:rPr lang="es-CO" dirty="0"/>
              <a:t>“</a:t>
            </a:r>
            <a:r>
              <a:rPr lang="es-CO" i="1" dirty="0"/>
              <a:t>Y Jehová habló a Moisés, diciendo: Habla a los hijos de Israel, y diles que se hagan franjas en los bordes de sus vestidos, por sus generaciones; y pongan en cada franja de los bordes un cordón de azul. Y os servirá de franja, para que cuando lo veáis os acordéis de todos los mandamientos de Jehová, para ponerlos por obra; y no miréis en pos de vuestro corazón y de vuestros ojos, en pos de los cuales os prostituyáis.</a:t>
            </a:r>
          </a:p>
          <a:p>
            <a:pPr marL="0" indent="0" algn="ctr">
              <a:buNone/>
            </a:pPr>
            <a:r>
              <a:rPr lang="es-CO" i="1" dirty="0"/>
              <a:t> Para que os acordéis, y hagáis todos mis mandamientos, y seáis santos a vuestro Dios. Yo Jehová vuestro Dios, que os saqué de la tierra de Egipto, para ser vuestro Dios. Yo Jehová vuestro Dios</a:t>
            </a:r>
            <a:r>
              <a:rPr lang="es-CO" dirty="0"/>
              <a:t>.”</a:t>
            </a:r>
          </a:p>
        </p:txBody>
      </p:sp>
    </p:spTree>
    <p:extLst>
      <p:ext uri="{BB962C8B-B14F-4D97-AF65-F5344CB8AC3E}">
        <p14:creationId xmlns:p14="http://schemas.microsoft.com/office/powerpoint/2010/main" val="124381722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Los hijos de Dios debían vestir diferente a como vestía el mundo.</a:t>
            </a:r>
          </a:p>
        </p:txBody>
      </p:sp>
      <p:sp>
        <p:nvSpPr>
          <p:cNvPr id="3" name="Marcador de contenido 2"/>
          <p:cNvSpPr>
            <a:spLocks noGrp="1"/>
          </p:cNvSpPr>
          <p:nvPr>
            <p:ph idx="1"/>
          </p:nvPr>
        </p:nvSpPr>
        <p:spPr>
          <a:xfrm>
            <a:off x="457200" y="5229200"/>
            <a:ext cx="8229600" cy="1440160"/>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lgn="ctr">
              <a:buNone/>
            </a:pPr>
            <a:r>
              <a:rPr lang="es-CO" sz="2800" b="1" i="1" dirty="0"/>
              <a:t>El “cordón azul”, hacía que cuando lo “vieran se acordaran de todos los mandamientos de Jehová, para ponerlos por obra”</a:t>
            </a:r>
          </a:p>
          <a:p>
            <a:pPr marL="0" indent="0" algn="ctr">
              <a:buNone/>
            </a:pPr>
            <a:r>
              <a:rPr lang="es-CO" sz="3300" b="1" i="1" dirty="0"/>
              <a:t>Nuestra forma de vestir, dice, a quien pertenecemos.</a:t>
            </a:r>
          </a:p>
        </p:txBody>
      </p:sp>
      <p:pic>
        <p:nvPicPr>
          <p:cNvPr id="4" name="Imagen 3"/>
          <p:cNvPicPr>
            <a:picLocks noChangeAspect="1"/>
          </p:cNvPicPr>
          <p:nvPr/>
        </p:nvPicPr>
        <p:blipFill>
          <a:blip r:embed="rId2"/>
          <a:stretch>
            <a:fillRect/>
          </a:stretch>
        </p:blipFill>
        <p:spPr>
          <a:xfrm>
            <a:off x="755576" y="1695997"/>
            <a:ext cx="3672408" cy="3240360"/>
          </a:xfrm>
          <a:prstGeom prst="rect">
            <a:avLst/>
          </a:prstGeom>
        </p:spPr>
      </p:pic>
      <p:pic>
        <p:nvPicPr>
          <p:cNvPr id="5" name="Imagen 4"/>
          <p:cNvPicPr>
            <a:picLocks noChangeAspect="1"/>
          </p:cNvPicPr>
          <p:nvPr/>
        </p:nvPicPr>
        <p:blipFill>
          <a:blip r:embed="rId3"/>
          <a:stretch>
            <a:fillRect/>
          </a:stretch>
        </p:blipFill>
        <p:spPr>
          <a:xfrm>
            <a:off x="4788024" y="1695997"/>
            <a:ext cx="3672408" cy="3240360"/>
          </a:xfrm>
          <a:prstGeom prst="rect">
            <a:avLst/>
          </a:prstGeom>
        </p:spPr>
      </p:pic>
    </p:spTree>
    <p:extLst>
      <p:ext uri="{BB962C8B-B14F-4D97-AF65-F5344CB8AC3E}">
        <p14:creationId xmlns:p14="http://schemas.microsoft.com/office/powerpoint/2010/main" val="1637037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dirty="0"/>
              <a:t>Los judíos se distinguían de sus vecinos por su ropa y por su dieta y, de ese modo, enseñaban a no conformarse a las costumbres de los paganos en estas cosas. </a:t>
            </a:r>
            <a:r>
              <a:rPr lang="es-CO" u="sng" dirty="0"/>
              <a:t>Se proclamaban judíos dondequiera que fueran, y no se avergonzaban de Dios y de su ley</a:t>
            </a:r>
            <a:r>
              <a:rPr lang="es-CO" dirty="0"/>
              <a:t>. </a:t>
            </a:r>
          </a:p>
          <a:p>
            <a:pPr marL="0" indent="0" algn="ctr">
              <a:buNone/>
            </a:pPr>
            <a:r>
              <a:rPr lang="es-CO" dirty="0"/>
              <a:t>Las franjas no fueron ordenadas como adorno de su ropa sino a modo de recordatorio para despertar su mente, </a:t>
            </a:r>
            <a:r>
              <a:rPr lang="es-CO" dirty="0">
                <a:solidFill>
                  <a:srgbClr val="FF0000"/>
                </a:solidFill>
              </a:rPr>
              <a:t>(ver 2 Pedro 3:1</a:t>
            </a:r>
            <a:r>
              <a:rPr lang="es-CO" dirty="0"/>
              <a:t>. Si eran tentados a pecar, la franja les advertiría que no debían quebrantar los mandamientos de Dios. </a:t>
            </a:r>
          </a:p>
          <a:p>
            <a:pPr marL="0" indent="0" algn="ctr">
              <a:buNone/>
            </a:pPr>
            <a:r>
              <a:rPr lang="es-CO" dirty="0"/>
              <a:t>Debemos usar todos los medios para refrescar en nuestras memorias las verdades y preceptos de la Palabra de Dios, para fortalecer y avivar nuestra obediencia y armar nuestras mentes contra la tentación.</a:t>
            </a:r>
          </a:p>
          <a:p>
            <a:pPr marL="0" indent="0" algn="ctr">
              <a:buNone/>
            </a:pPr>
            <a:r>
              <a:rPr lang="es-CO" dirty="0"/>
              <a:t>Sed santos para vuestro Dios; limpios de pecado y sinceramente dedicados a su servicio; y aquella gran razón de todos los mandamientos se repite una y otra vez:</a:t>
            </a:r>
          </a:p>
          <a:p>
            <a:pPr marL="0" indent="0" algn="ctr">
              <a:buNone/>
            </a:pPr>
            <a:r>
              <a:rPr lang="es-CO" dirty="0"/>
              <a:t> </a:t>
            </a:r>
            <a:r>
              <a:rPr lang="es-CO" sz="3600" b="1" dirty="0"/>
              <a:t>“Yo Jehová vuestro Dios”. </a:t>
            </a:r>
            <a:endParaRPr lang="es-CO" b="1" dirty="0"/>
          </a:p>
          <a:p>
            <a:pPr marL="0" indent="0" algn="ctr">
              <a:buNone/>
            </a:pPr>
            <a:r>
              <a:rPr lang="es-CO" b="1" u="sng" dirty="0">
                <a:solidFill>
                  <a:srgbClr val="FF0000"/>
                </a:solidFill>
              </a:rPr>
              <a:t>(Ver Deut. 6:1-9; Lev.11:44,45; 1 Ped.1:14-16).</a:t>
            </a:r>
          </a:p>
          <a:p>
            <a:endParaRPr lang="es-CO" dirty="0"/>
          </a:p>
        </p:txBody>
      </p:sp>
    </p:spTree>
    <p:extLst>
      <p:ext uri="{BB962C8B-B14F-4D97-AF65-F5344CB8AC3E}">
        <p14:creationId xmlns:p14="http://schemas.microsoft.com/office/powerpoint/2010/main" val="186267031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20680"/>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4400" b="1" u="sng" dirty="0"/>
              <a:t>Azul, púrpura y escarlata</a:t>
            </a:r>
          </a:p>
          <a:p>
            <a:pPr marL="0" indent="0" algn="ctr">
              <a:buNone/>
            </a:pPr>
            <a:r>
              <a:rPr lang="es-CO" sz="4000" b="1" dirty="0"/>
              <a:t>Los diferentes colores del Santuario </a:t>
            </a:r>
          </a:p>
          <a:p>
            <a:pPr marL="0" indent="0" algn="ctr">
              <a:buNone/>
            </a:pPr>
            <a:r>
              <a:rPr lang="es-CO" sz="4000" b="1" dirty="0"/>
              <a:t>nos recuerdan a Dios</a:t>
            </a:r>
          </a:p>
          <a:p>
            <a:pPr marL="0" indent="0" algn="ctr">
              <a:buNone/>
            </a:pPr>
            <a:endParaRPr lang="es-CO" dirty="0">
              <a:solidFill>
                <a:srgbClr val="FF0000"/>
              </a:solidFill>
            </a:endParaRPr>
          </a:p>
          <a:p>
            <a:pPr marL="0" indent="0" algn="ctr">
              <a:buNone/>
            </a:pPr>
            <a:r>
              <a:rPr lang="es-CO" dirty="0">
                <a:solidFill>
                  <a:srgbClr val="FF0000"/>
                </a:solidFill>
              </a:rPr>
              <a:t>Éxodo </a:t>
            </a:r>
            <a:r>
              <a:rPr lang="es-CO" u="sng" dirty="0">
                <a:solidFill>
                  <a:srgbClr val="FF0000"/>
                </a:solidFill>
              </a:rPr>
              <a:t>25:3-5</a:t>
            </a:r>
            <a:r>
              <a:rPr lang="es-CO" dirty="0">
                <a:solidFill>
                  <a:srgbClr val="FF0000"/>
                </a:solidFill>
              </a:rPr>
              <a:t>; 26:1,31,36; 38:18.</a:t>
            </a:r>
          </a:p>
          <a:p>
            <a:pPr marL="0" indent="0" algn="ctr">
              <a:buNone/>
            </a:pPr>
            <a:r>
              <a:rPr lang="es-CO" dirty="0"/>
              <a:t> “</a:t>
            </a:r>
            <a:r>
              <a:rPr lang="es-CO" i="1" dirty="0"/>
              <a:t>Esta es la ofrenda que tomaréis de ellos: oro, plata, cobre, 4 azul, púrpura, carmesí, lino fino, pelo de cabras, 5 pieles de carneros teñidas de rojo, pieles de tejones, madera de acacia</a:t>
            </a:r>
            <a:r>
              <a:rPr lang="es-CO" dirty="0"/>
              <a:t>”</a:t>
            </a:r>
          </a:p>
        </p:txBody>
      </p:sp>
    </p:spTree>
    <p:extLst>
      <p:ext uri="{BB962C8B-B14F-4D97-AF65-F5344CB8AC3E}">
        <p14:creationId xmlns:p14="http://schemas.microsoft.com/office/powerpoint/2010/main" val="156376087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57018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Autofit/>
          </a:bodyPr>
          <a:lstStyle/>
          <a:p>
            <a:r>
              <a:rPr lang="es-CO" sz="3200" b="1" dirty="0"/>
              <a:t>Todos estos materiales fueron utilizados en la construcción del Santuario; morada de Dios. Ver Éx.25:8,9.</a:t>
            </a:r>
          </a:p>
        </p:txBody>
      </p:sp>
      <p:pic>
        <p:nvPicPr>
          <p:cNvPr id="4" name="Imagen 3"/>
          <p:cNvPicPr>
            <a:picLocks noChangeAspect="1"/>
          </p:cNvPicPr>
          <p:nvPr/>
        </p:nvPicPr>
        <p:blipFill>
          <a:blip r:embed="rId2"/>
          <a:stretch>
            <a:fillRect/>
          </a:stretch>
        </p:blipFill>
        <p:spPr>
          <a:xfrm>
            <a:off x="457200" y="2276872"/>
            <a:ext cx="8229600" cy="4104456"/>
          </a:xfrm>
          <a:prstGeom prst="rect">
            <a:avLst/>
          </a:prstGeo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pic>
    </p:spTree>
    <p:extLst>
      <p:ext uri="{BB962C8B-B14F-4D97-AF65-F5344CB8AC3E}">
        <p14:creationId xmlns:p14="http://schemas.microsoft.com/office/powerpoint/2010/main" val="18980000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s-CO" sz="2800" dirty="0"/>
              <a:t>Oro                          = </a:t>
            </a:r>
            <a:r>
              <a:rPr lang="es-CO" sz="2800" dirty="0">
                <a:solidFill>
                  <a:srgbClr val="FF0000"/>
                </a:solidFill>
              </a:rPr>
              <a:t>Amarillo. No se oxida, Es duradero</a:t>
            </a:r>
          </a:p>
          <a:p>
            <a:r>
              <a:rPr lang="es-CO" sz="2800" dirty="0"/>
              <a:t>Plata                        = </a:t>
            </a:r>
            <a:r>
              <a:rPr lang="es-CO" sz="2800" dirty="0">
                <a:solidFill>
                  <a:srgbClr val="FF0000"/>
                </a:solidFill>
              </a:rPr>
              <a:t>Blanco brillante.</a:t>
            </a:r>
          </a:p>
          <a:p>
            <a:r>
              <a:rPr lang="es-CO" sz="2800" dirty="0"/>
              <a:t>Cobre                      = </a:t>
            </a:r>
            <a:r>
              <a:rPr lang="es-CO" sz="2800" dirty="0">
                <a:solidFill>
                  <a:srgbClr val="FF0000"/>
                </a:solidFill>
              </a:rPr>
              <a:t>Rojizo con tonalidades brillantes.</a:t>
            </a:r>
          </a:p>
          <a:p>
            <a:r>
              <a:rPr lang="es-CO" sz="2800" dirty="0"/>
              <a:t>Azul                         = </a:t>
            </a:r>
            <a:r>
              <a:rPr lang="es-CO" sz="2800" dirty="0">
                <a:solidFill>
                  <a:srgbClr val="FF0000"/>
                </a:solidFill>
              </a:rPr>
              <a:t>Color del cielo, despejado.</a:t>
            </a:r>
          </a:p>
          <a:p>
            <a:r>
              <a:rPr lang="es-CO" sz="2800" dirty="0"/>
              <a:t>Púrpura                  = </a:t>
            </a:r>
            <a:r>
              <a:rPr lang="es-CO" sz="2800" dirty="0">
                <a:solidFill>
                  <a:srgbClr val="FF0000"/>
                </a:solidFill>
              </a:rPr>
              <a:t>Morado.</a:t>
            </a:r>
          </a:p>
          <a:p>
            <a:r>
              <a:rPr lang="es-CO" sz="2800" dirty="0"/>
              <a:t>Carmesí                  = </a:t>
            </a:r>
            <a:r>
              <a:rPr lang="es-CO" sz="2800" dirty="0">
                <a:solidFill>
                  <a:srgbClr val="FF0000"/>
                </a:solidFill>
              </a:rPr>
              <a:t>Escarlata.</a:t>
            </a:r>
          </a:p>
          <a:p>
            <a:r>
              <a:rPr lang="es-CO" sz="2800" dirty="0"/>
              <a:t>Lino fino                 = </a:t>
            </a:r>
            <a:r>
              <a:rPr lang="es-CO" sz="2800" dirty="0">
                <a:solidFill>
                  <a:srgbClr val="FF0000"/>
                </a:solidFill>
              </a:rPr>
              <a:t>Amarillo grisáceo pálido</a:t>
            </a:r>
          </a:p>
          <a:p>
            <a:r>
              <a:rPr lang="es-CO" sz="2800" dirty="0"/>
              <a:t>Pelos de cabras     =  </a:t>
            </a:r>
            <a:r>
              <a:rPr lang="es-CO" sz="2800" dirty="0">
                <a:solidFill>
                  <a:srgbClr val="FF0000"/>
                </a:solidFill>
              </a:rPr>
              <a:t>Gris.</a:t>
            </a:r>
          </a:p>
          <a:p>
            <a:r>
              <a:rPr lang="es-CO" sz="2800" dirty="0"/>
              <a:t>Piel de tejón          =  </a:t>
            </a:r>
            <a:r>
              <a:rPr lang="es-CO" sz="2800" dirty="0">
                <a:solidFill>
                  <a:srgbClr val="FF0000"/>
                </a:solidFill>
              </a:rPr>
              <a:t>Blanco y negro.</a:t>
            </a:r>
          </a:p>
          <a:p>
            <a:r>
              <a:rPr lang="es-CO" sz="2800" dirty="0"/>
              <a:t>Madera de acacia = Es una especie muy duradera de fácil mantenimiento. Resiste bien los cambios de temperatura, la humedad, el fuego y los ataques de hongos, crustáceos, moluscos y termitas. Es una especie invasora. Se regenera y expansiona con mucha facilidad.</a:t>
            </a:r>
          </a:p>
          <a:p>
            <a:r>
              <a:rPr lang="es-CO" sz="2800" dirty="0"/>
              <a:t>Representa al hombre en proceso de santificación, </a:t>
            </a:r>
            <a:r>
              <a:rPr lang="es-CO" sz="2800" u="sng" dirty="0">
                <a:solidFill>
                  <a:srgbClr val="FF0000"/>
                </a:solidFill>
              </a:rPr>
              <a:t>Ver Mar.8:24. </a:t>
            </a:r>
          </a:p>
        </p:txBody>
      </p:sp>
    </p:spTree>
    <p:extLst>
      <p:ext uri="{BB962C8B-B14F-4D97-AF65-F5344CB8AC3E}">
        <p14:creationId xmlns:p14="http://schemas.microsoft.com/office/powerpoint/2010/main" val="3389983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circle(in)">
                                      <p:cBhvr>
                                        <p:cTn id="7" dur="2000"/>
                                        <p:tgtEl>
                                          <p:spTgt spid="3">
                                            <p:txEl>
                                              <p:pRg st="9" end="9"/>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0" end="10"/>
                                            </p:txEl>
                                          </p:spTgt>
                                        </p:tgtEl>
                                        <p:attrNameLst>
                                          <p:attrName>style.visibility</p:attrName>
                                        </p:attrNameLst>
                                      </p:cBhvr>
                                      <p:to>
                                        <p:strVal val="visible"/>
                                      </p:to>
                                    </p:set>
                                    <p:animEffect transition="in" filter="circle(in)">
                                      <p:cBhvr>
                                        <p:cTn id="10"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p:spPr>
        <p:txBody>
          <a:bodyPr>
            <a:normAutofit fontScale="85000" lnSpcReduction="10000"/>
          </a:bodyPr>
          <a:lstStyle/>
          <a:p>
            <a:pPr marL="0" indent="0" algn="ctr">
              <a:buNone/>
            </a:pPr>
            <a:r>
              <a:rPr lang="es-CO" dirty="0">
                <a:solidFill>
                  <a:srgbClr val="FF0000"/>
                </a:solidFill>
              </a:rPr>
              <a:t>Éx. 26:1,31,36</a:t>
            </a:r>
          </a:p>
          <a:p>
            <a:pPr marL="0" indent="0" algn="ctr">
              <a:buNone/>
            </a:pPr>
            <a:r>
              <a:rPr lang="es-CO" dirty="0"/>
              <a:t>Harás el tabernáculo de diez cortinas de lino torcido, azul, púrpura y carmesí; y lo harás con querubines de obra primorosa.</a:t>
            </a:r>
          </a:p>
          <a:p>
            <a:pPr marL="0" indent="0" algn="ctr">
              <a:buNone/>
            </a:pPr>
            <a:r>
              <a:rPr lang="es-CO" dirty="0"/>
              <a:t> 31 También harás un velo de azul, púrpura, carmesí y lino torcido; será hecho de obra primorosa, con querubines</a:t>
            </a:r>
          </a:p>
          <a:p>
            <a:pPr marL="0" indent="0" algn="ctr">
              <a:buNone/>
            </a:pPr>
            <a:r>
              <a:rPr lang="es-CO" dirty="0"/>
              <a:t>36 Harás para la puerta del tabernáculo una cortina de azul, púrpura, carmesí y lino torcido, obra de recamador.</a:t>
            </a:r>
          </a:p>
          <a:p>
            <a:pPr marL="0" indent="0" algn="ctr">
              <a:buNone/>
            </a:pPr>
            <a:endParaRPr lang="es-CO" dirty="0">
              <a:solidFill>
                <a:srgbClr val="FF0000"/>
              </a:solidFill>
            </a:endParaRPr>
          </a:p>
          <a:p>
            <a:pPr marL="0" indent="0" algn="ctr">
              <a:buNone/>
            </a:pPr>
            <a:r>
              <a:rPr lang="es-CO" dirty="0">
                <a:solidFill>
                  <a:srgbClr val="FF0000"/>
                </a:solidFill>
              </a:rPr>
              <a:t>ÉX.38:18</a:t>
            </a:r>
          </a:p>
          <a:p>
            <a:pPr marL="0" indent="0" algn="ctr">
              <a:buNone/>
            </a:pPr>
            <a:r>
              <a:rPr lang="es-CO" dirty="0"/>
              <a:t>La cortina de la entrada del atrio era de obra de recamador, de azul, púrpura, carmesí y lino torcido; era de veinte codos de longitud, y su anchura, o sea su altura, era de cinco codos, lo mismo que las cortinas del atrio </a:t>
            </a:r>
          </a:p>
        </p:txBody>
      </p:sp>
    </p:spTree>
    <p:extLst>
      <p:ext uri="{BB962C8B-B14F-4D97-AF65-F5344CB8AC3E}">
        <p14:creationId xmlns:p14="http://schemas.microsoft.com/office/powerpoint/2010/main" val="45385039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80">
                                          <p:stCondLst>
                                            <p:cond delay="0"/>
                                          </p:stCondLst>
                                        </p:cTn>
                                        <p:tgtEl>
                                          <p:spTgt spid="3">
                                            <p:txEl>
                                              <p:pRg st="5" end="5"/>
                                            </p:txEl>
                                          </p:spTgt>
                                        </p:tgtEl>
                                      </p:cBhvr>
                                    </p:animEffect>
                                    <p:anim calcmode="lin" valueType="num">
                                      <p:cBhvr>
                                        <p:cTn id="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5" end="5"/>
                                            </p:txEl>
                                          </p:spTgt>
                                        </p:tgtEl>
                                      </p:cBhvr>
                                      <p:to x="100000" y="60000"/>
                                    </p:animScale>
                                    <p:animScale>
                                      <p:cBhvr>
                                        <p:cTn id="14" dur="166" decel="50000">
                                          <p:stCondLst>
                                            <p:cond delay="676"/>
                                          </p:stCondLst>
                                        </p:cTn>
                                        <p:tgtEl>
                                          <p:spTgt spid="3">
                                            <p:txEl>
                                              <p:pRg st="5" end="5"/>
                                            </p:txEl>
                                          </p:spTgt>
                                        </p:tgtEl>
                                      </p:cBhvr>
                                      <p:to x="100000" y="100000"/>
                                    </p:animScale>
                                    <p:animScale>
                                      <p:cBhvr>
                                        <p:cTn id="15" dur="26">
                                          <p:stCondLst>
                                            <p:cond delay="1312"/>
                                          </p:stCondLst>
                                        </p:cTn>
                                        <p:tgtEl>
                                          <p:spTgt spid="3">
                                            <p:txEl>
                                              <p:pRg st="5" end="5"/>
                                            </p:txEl>
                                          </p:spTgt>
                                        </p:tgtEl>
                                      </p:cBhvr>
                                      <p:to x="100000" y="80000"/>
                                    </p:animScale>
                                    <p:animScale>
                                      <p:cBhvr>
                                        <p:cTn id="16" dur="166" decel="50000">
                                          <p:stCondLst>
                                            <p:cond delay="1338"/>
                                          </p:stCondLst>
                                        </p:cTn>
                                        <p:tgtEl>
                                          <p:spTgt spid="3">
                                            <p:txEl>
                                              <p:pRg st="5" end="5"/>
                                            </p:txEl>
                                          </p:spTgt>
                                        </p:tgtEl>
                                      </p:cBhvr>
                                      <p:to x="100000" y="100000"/>
                                    </p:animScale>
                                    <p:animScale>
                                      <p:cBhvr>
                                        <p:cTn id="17" dur="26">
                                          <p:stCondLst>
                                            <p:cond delay="1642"/>
                                          </p:stCondLst>
                                        </p:cTn>
                                        <p:tgtEl>
                                          <p:spTgt spid="3">
                                            <p:txEl>
                                              <p:pRg st="5" end="5"/>
                                            </p:txEl>
                                          </p:spTgt>
                                        </p:tgtEl>
                                      </p:cBhvr>
                                      <p:to x="100000" y="90000"/>
                                    </p:animScale>
                                    <p:animScale>
                                      <p:cBhvr>
                                        <p:cTn id="18" dur="166" decel="50000">
                                          <p:stCondLst>
                                            <p:cond delay="1668"/>
                                          </p:stCondLst>
                                        </p:cTn>
                                        <p:tgtEl>
                                          <p:spTgt spid="3">
                                            <p:txEl>
                                              <p:pRg st="5" end="5"/>
                                            </p:txEl>
                                          </p:spTgt>
                                        </p:tgtEl>
                                      </p:cBhvr>
                                      <p:to x="100000" y="100000"/>
                                    </p:animScale>
                                    <p:animScale>
                                      <p:cBhvr>
                                        <p:cTn id="19" dur="26">
                                          <p:stCondLst>
                                            <p:cond delay="1808"/>
                                          </p:stCondLst>
                                        </p:cTn>
                                        <p:tgtEl>
                                          <p:spTgt spid="3">
                                            <p:txEl>
                                              <p:pRg st="5" end="5"/>
                                            </p:txEl>
                                          </p:spTgt>
                                        </p:tgtEl>
                                      </p:cBhvr>
                                      <p:to x="100000" y="95000"/>
                                    </p:animScale>
                                    <p:animScale>
                                      <p:cBhvr>
                                        <p:cTn id="20" dur="166" decel="50000">
                                          <p:stCondLst>
                                            <p:cond delay="1834"/>
                                          </p:stCondLst>
                                        </p:cTn>
                                        <p:tgtEl>
                                          <p:spTgt spid="3">
                                            <p:txEl>
                                              <p:pRg st="5" end="5"/>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r>
              <a:rPr lang="es-CO" dirty="0"/>
              <a:t>Como vimos anteriormente, en cuanto a los materiales utilizados en la construcción del Saltuario, aquí los colores de las cortinas representan lo mismo:</a:t>
            </a:r>
          </a:p>
          <a:p>
            <a:pPr lvl="1"/>
            <a:endParaRPr lang="es-CO" sz="3300" dirty="0"/>
          </a:p>
          <a:p>
            <a:pPr lvl="1"/>
            <a:r>
              <a:rPr lang="es-CO" sz="3300" dirty="0"/>
              <a:t>Azul.                   =</a:t>
            </a:r>
            <a:r>
              <a:rPr lang="es-CO" sz="3300" dirty="0">
                <a:solidFill>
                  <a:srgbClr val="FF0000"/>
                </a:solidFill>
              </a:rPr>
              <a:t>Color del cielo despejado.</a:t>
            </a:r>
          </a:p>
          <a:p>
            <a:pPr lvl="1"/>
            <a:r>
              <a:rPr lang="es-CO" sz="3300" dirty="0"/>
              <a:t>Purpura.            =</a:t>
            </a:r>
            <a:r>
              <a:rPr lang="es-CO" sz="3300" dirty="0">
                <a:solidFill>
                  <a:srgbClr val="FF0000"/>
                </a:solidFill>
              </a:rPr>
              <a:t>Morado.</a:t>
            </a:r>
          </a:p>
          <a:p>
            <a:pPr lvl="1"/>
            <a:r>
              <a:rPr lang="es-CO" sz="3300" dirty="0"/>
              <a:t>Carmecí.            =</a:t>
            </a:r>
            <a:r>
              <a:rPr lang="es-CO" sz="3300" dirty="0">
                <a:solidFill>
                  <a:srgbClr val="FF0000"/>
                </a:solidFill>
              </a:rPr>
              <a:t>Escarlata.</a:t>
            </a:r>
          </a:p>
          <a:p>
            <a:pPr lvl="1"/>
            <a:r>
              <a:rPr lang="es-CO" sz="3300" dirty="0"/>
              <a:t>Lino torcido.     =</a:t>
            </a:r>
            <a:r>
              <a:rPr lang="es-CO" sz="3300" dirty="0">
                <a:solidFill>
                  <a:srgbClr val="FF0000"/>
                </a:solidFill>
              </a:rPr>
              <a:t>Amarillo grisáceo pálido.</a:t>
            </a:r>
          </a:p>
          <a:p>
            <a:pPr marL="0" indent="0">
              <a:buNone/>
            </a:pPr>
            <a:endParaRPr lang="es-CO" dirty="0">
              <a:solidFill>
                <a:srgbClr val="FF0000"/>
              </a:solidFill>
            </a:endParaRPr>
          </a:p>
          <a:p>
            <a:pPr marL="0" indent="0" algn="ctr">
              <a:buNone/>
            </a:pPr>
            <a:r>
              <a:rPr lang="es-CO" dirty="0"/>
              <a:t>Las cortinas tenían figuras de querubines elaborados en oro, y todo era de obra primorosa. Como símbolo de la presencia de los millones de ángeles en el cielo, que están siempre dispuestos a obedecer la orden de Dios.  </a:t>
            </a:r>
          </a:p>
          <a:p>
            <a:pPr marL="0" indent="0" algn="ctr">
              <a:buNone/>
            </a:pPr>
            <a:r>
              <a:rPr lang="es-CO" dirty="0"/>
              <a:t>Y solamente era observado interiormente, como símbolo de que en el cielo, solamente será visto  por aquellos que aceptan a Cristo como su Salvador.</a:t>
            </a:r>
          </a:p>
          <a:p>
            <a:endParaRPr lang="es-CO" dirty="0"/>
          </a:p>
        </p:txBody>
      </p:sp>
    </p:spTree>
    <p:extLst>
      <p:ext uri="{BB962C8B-B14F-4D97-AF65-F5344CB8AC3E}">
        <p14:creationId xmlns:p14="http://schemas.microsoft.com/office/powerpoint/2010/main" val="4074947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fade">
                                      <p:cBhvr>
                                        <p:cTn id="12" dur="1000"/>
                                        <p:tgtEl>
                                          <p:spTgt spid="3">
                                            <p:txEl>
                                              <p:pRg st="8" end="8"/>
                                            </p:txEl>
                                          </p:spTgt>
                                        </p:tgtEl>
                                      </p:cBhvr>
                                    </p:animEffect>
                                    <p:anim calcmode="lin" valueType="num">
                                      <p:cBhvr>
                                        <p:cTn id="1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47086" y="421862"/>
            <a:ext cx="8229600" cy="2349775"/>
          </a:xfrm>
        </p:spPr>
        <p:txBody>
          <a:bodyPr>
            <a:normAutofit fontScale="85000" lnSpcReduction="10000"/>
          </a:bodyPr>
          <a:lstStyle/>
          <a:p>
            <a:pPr marL="0" indent="0" algn="ctr">
              <a:buNone/>
            </a:pPr>
            <a:r>
              <a:rPr lang="es-CO" sz="4000" b="1" u="sng" dirty="0"/>
              <a:t>Cuerda azul</a:t>
            </a:r>
          </a:p>
          <a:p>
            <a:pPr marL="0" indent="0" algn="ctr">
              <a:buNone/>
            </a:pPr>
            <a:r>
              <a:rPr lang="es-CO" b="1" dirty="0">
                <a:solidFill>
                  <a:srgbClr val="FF0000"/>
                </a:solidFill>
              </a:rPr>
              <a:t>Éxodo 28.28.</a:t>
            </a:r>
            <a:endParaRPr lang="es-CO" i="1" dirty="0"/>
          </a:p>
          <a:p>
            <a:pPr marL="0" indent="0" algn="ctr">
              <a:buNone/>
            </a:pPr>
            <a:r>
              <a:rPr lang="es-CO" i="1" dirty="0"/>
              <a:t> “Y juntarán el pectoral por sus anillos a los dos anillos del efod con un cordón de azul, para que esté sobre el cinto del efod, y no se separe el pectoral del efod”</a:t>
            </a:r>
          </a:p>
        </p:txBody>
      </p:sp>
      <p:pic>
        <p:nvPicPr>
          <p:cNvPr id="4" name="Imagen 3"/>
          <p:cNvPicPr>
            <a:picLocks noChangeAspect="1"/>
          </p:cNvPicPr>
          <p:nvPr/>
        </p:nvPicPr>
        <p:blipFill>
          <a:blip r:embed="rId2"/>
          <a:stretch>
            <a:fillRect/>
          </a:stretch>
        </p:blipFill>
        <p:spPr>
          <a:xfrm>
            <a:off x="486904" y="3140969"/>
            <a:ext cx="4229112" cy="3861048"/>
          </a:xfrm>
          <a:prstGeom prst="rect">
            <a:avLst/>
          </a:prstGeom>
          <a:scene3d>
            <a:camera prst="orthographicFront"/>
            <a:lightRig rig="threePt" dir="t"/>
          </a:scene3d>
          <a:sp3d>
            <a:bevelT w="165100" prst="coolSlant"/>
          </a:sp3d>
        </p:spPr>
      </p:pic>
      <p:pic>
        <p:nvPicPr>
          <p:cNvPr id="2" name="Imagen 1"/>
          <p:cNvPicPr>
            <a:picLocks noChangeAspect="1"/>
          </p:cNvPicPr>
          <p:nvPr/>
        </p:nvPicPr>
        <p:blipFill>
          <a:blip r:embed="rId3"/>
          <a:stretch>
            <a:fillRect/>
          </a:stretch>
        </p:blipFill>
        <p:spPr>
          <a:xfrm>
            <a:off x="4932041" y="3140969"/>
            <a:ext cx="3754760" cy="3861048"/>
          </a:xfrm>
          <a:prstGeom prst="rect">
            <a:avLst/>
          </a:prstGeom>
          <a:scene3d>
            <a:camera prst="orthographicFront"/>
            <a:lightRig rig="threePt" dir="t"/>
          </a:scene3d>
          <a:sp3d>
            <a:bevelT w="165100" prst="coolSlant"/>
          </a:sp3d>
        </p:spPr>
      </p:pic>
      <p:sp>
        <p:nvSpPr>
          <p:cNvPr id="5" name="Rectángulo 4"/>
          <p:cNvSpPr/>
          <p:nvPr/>
        </p:nvSpPr>
        <p:spPr>
          <a:xfrm>
            <a:off x="2483768" y="4702161"/>
            <a:ext cx="1315617" cy="369332"/>
          </a:xfrm>
          <a:prstGeom prst="rect">
            <a:avLst/>
          </a:prstGeom>
        </p:spPr>
        <p:txBody>
          <a:bodyPr wrap="none">
            <a:spAutoFit/>
          </a:bodyPr>
          <a:lstStyle/>
          <a:p>
            <a:r>
              <a:rPr lang="es-CO" b="1" dirty="0"/>
              <a:t>Cordón azul</a:t>
            </a:r>
          </a:p>
        </p:txBody>
      </p:sp>
      <p:sp>
        <p:nvSpPr>
          <p:cNvPr id="7" name="Rectángulo 6"/>
          <p:cNvSpPr/>
          <p:nvPr/>
        </p:nvSpPr>
        <p:spPr>
          <a:xfrm>
            <a:off x="5292080" y="3789040"/>
            <a:ext cx="607795" cy="369332"/>
          </a:xfrm>
          <a:prstGeom prst="rect">
            <a:avLst/>
          </a:prstGeom>
        </p:spPr>
        <p:txBody>
          <a:bodyPr wrap="none">
            <a:spAutoFit/>
          </a:bodyPr>
          <a:lstStyle/>
          <a:p>
            <a:r>
              <a:rPr lang="es-CO" b="1" dirty="0"/>
              <a:t>Efod</a:t>
            </a:r>
          </a:p>
        </p:txBody>
      </p:sp>
      <p:sp>
        <p:nvSpPr>
          <p:cNvPr id="8" name="Rectángulo 7"/>
          <p:cNvSpPr/>
          <p:nvPr/>
        </p:nvSpPr>
        <p:spPr>
          <a:xfrm>
            <a:off x="7308304" y="3789040"/>
            <a:ext cx="963918" cy="369332"/>
          </a:xfrm>
          <a:prstGeom prst="rect">
            <a:avLst/>
          </a:prstGeom>
        </p:spPr>
        <p:txBody>
          <a:bodyPr wrap="none">
            <a:spAutoFit/>
          </a:bodyPr>
          <a:lstStyle/>
          <a:p>
            <a:r>
              <a:rPr lang="es-CO" b="1" dirty="0"/>
              <a:t>Pectoral</a:t>
            </a:r>
          </a:p>
        </p:txBody>
      </p:sp>
      <p:sp>
        <p:nvSpPr>
          <p:cNvPr id="9" name="Rectángulo 8"/>
          <p:cNvSpPr/>
          <p:nvPr/>
        </p:nvSpPr>
        <p:spPr>
          <a:xfrm>
            <a:off x="6086114" y="3480973"/>
            <a:ext cx="1446614" cy="400110"/>
          </a:xfrm>
          <a:prstGeom prst="rect">
            <a:avLst/>
          </a:prstGeom>
        </p:spPr>
        <p:txBody>
          <a:bodyPr wrap="none">
            <a:spAutoFit/>
          </a:bodyPr>
          <a:lstStyle/>
          <a:p>
            <a:r>
              <a:rPr lang="es-CO" sz="2000" b="1" dirty="0"/>
              <a:t>Cordón azul</a:t>
            </a:r>
          </a:p>
        </p:txBody>
      </p:sp>
      <p:sp>
        <p:nvSpPr>
          <p:cNvPr id="10" name="Flecha: hacia abajo 9"/>
          <p:cNvSpPr/>
          <p:nvPr/>
        </p:nvSpPr>
        <p:spPr>
          <a:xfrm>
            <a:off x="6588193" y="3765492"/>
            <a:ext cx="484632" cy="3400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733788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85000" lnSpcReduction="10000"/>
          </a:bodyPr>
          <a:lstStyle/>
          <a:p>
            <a:pPr marL="0" indent="0" algn="ctr">
              <a:buNone/>
            </a:pPr>
            <a:r>
              <a:rPr lang="es-CO" dirty="0">
                <a:solidFill>
                  <a:srgbClr val="0070C0"/>
                </a:solidFill>
              </a:rPr>
              <a:t>En este caso, el cordón azul representa a Cristo quien a través de su muerte y resurrección, nos une con el cielo, “</a:t>
            </a:r>
            <a:r>
              <a:rPr lang="es-CO" i="1" dirty="0">
                <a:solidFill>
                  <a:srgbClr val="0070C0"/>
                </a:solidFill>
              </a:rPr>
              <a:t>Él dice. Yo soy el camino, y la verdad, y la vida; nadie viene al Padre, sino por mí”</a:t>
            </a:r>
            <a:r>
              <a:rPr lang="es-CO" dirty="0">
                <a:solidFill>
                  <a:srgbClr val="0070C0"/>
                </a:solidFill>
              </a:rPr>
              <a:t>. </a:t>
            </a:r>
            <a:r>
              <a:rPr lang="es-CO" dirty="0">
                <a:solidFill>
                  <a:srgbClr val="FF0000"/>
                </a:solidFill>
              </a:rPr>
              <a:t>(Juan 14:6). </a:t>
            </a:r>
          </a:p>
          <a:p>
            <a:pPr marL="0" indent="0" algn="ctr">
              <a:buNone/>
            </a:pPr>
            <a:r>
              <a:rPr lang="es-CO" dirty="0"/>
              <a:t>Aarón, al igual que todos los sumos sacerdotes que le habrían de suceder, debía llevar los nombres de los hijos de Israel no sólo sobre sus hombros según lo dice </a:t>
            </a:r>
            <a:r>
              <a:rPr lang="es-CO" dirty="0">
                <a:solidFill>
                  <a:srgbClr val="FF0000"/>
                </a:solidFill>
              </a:rPr>
              <a:t>(Exo.28:12), </a:t>
            </a:r>
            <a:r>
              <a:rPr lang="es-CO" dirty="0"/>
              <a:t>sino también "sobre su corazón".  De este modo los presentaba continuamente ante el Señor sobre sus hombros para demostrar que soportaba la solemne responsabilidad de ellos, y sobre su corazón para indicar el afecto y el amor que sentía por ellos.  </a:t>
            </a:r>
          </a:p>
          <a:p>
            <a:pPr marL="0" indent="0" algn="ctr">
              <a:buNone/>
            </a:pPr>
            <a:r>
              <a:rPr lang="es-CO" dirty="0">
                <a:solidFill>
                  <a:srgbClr val="0070C0"/>
                </a:solidFill>
              </a:rPr>
              <a:t>Cuando quiera entraba al tabernáculo en representación del pueblo, su corazón se inclinaba ante el Señor por la conciencia de su pecado y de su necesidad.  </a:t>
            </a:r>
          </a:p>
        </p:txBody>
      </p:sp>
    </p:spTree>
    <p:extLst>
      <p:ext uri="{BB962C8B-B14F-4D97-AF65-F5344CB8AC3E}">
        <p14:creationId xmlns:p14="http://schemas.microsoft.com/office/powerpoint/2010/main" val="66571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116632"/>
            <a:ext cx="8229600" cy="6192688"/>
          </a:xfrm>
        </p:spPr>
        <p:txBody>
          <a:bodyPr>
            <a:normAutofit fontScale="85000" lnSpcReduction="10000"/>
          </a:bodyPr>
          <a:lstStyle/>
          <a:p>
            <a:pPr marL="0" indent="0" algn="ctr">
              <a:buNone/>
            </a:pPr>
            <a:r>
              <a:rPr lang="es-CO" dirty="0"/>
              <a:t>Cristo, nuestro Sumo Sacerdote en el santuario celestial </a:t>
            </a:r>
            <a:r>
              <a:rPr lang="es-CO" dirty="0">
                <a:solidFill>
                  <a:srgbClr val="FF0000"/>
                </a:solidFill>
              </a:rPr>
              <a:t>(ver Heb.3:1; Heb.8:1,2)</a:t>
            </a:r>
            <a:r>
              <a:rPr lang="es-CO" dirty="0"/>
              <a:t>, ha aceptado la responsabilidad de nuestra salvación, porque el "principado del reino" de la gracia está "</a:t>
            </a:r>
            <a:r>
              <a:rPr lang="es-CO" i="1" dirty="0"/>
              <a:t>sobre su hombro</a:t>
            </a:r>
            <a:r>
              <a:rPr lang="es-CO" dirty="0"/>
              <a:t>“, dice  </a:t>
            </a:r>
            <a:r>
              <a:rPr lang="es-CO" dirty="0">
                <a:solidFill>
                  <a:srgbClr val="FF0000"/>
                </a:solidFill>
              </a:rPr>
              <a:t>(Isa.9:6).  </a:t>
            </a:r>
            <a:r>
              <a:rPr lang="es-CO" dirty="0"/>
              <a:t>También nos lleva sobre el corazón </a:t>
            </a:r>
            <a:r>
              <a:rPr lang="es-CO" dirty="0">
                <a:solidFill>
                  <a:srgbClr val="FF0000"/>
                </a:solidFill>
              </a:rPr>
              <a:t>(ver Gal.2:20)</a:t>
            </a:r>
            <a:r>
              <a:rPr lang="es-CO" dirty="0"/>
              <a:t>, porque en toda nuestra "</a:t>
            </a:r>
            <a:r>
              <a:rPr lang="es-CO" i="1" dirty="0"/>
              <a:t>angustia", "él fue angustiado</a:t>
            </a:r>
            <a:r>
              <a:rPr lang="es-CO" dirty="0"/>
              <a:t>", y puede "</a:t>
            </a:r>
            <a:r>
              <a:rPr lang="es-CO" i="1" dirty="0"/>
              <a:t>compadecerse de nuestras debilidades</a:t>
            </a:r>
            <a:r>
              <a:rPr lang="es-CO" dirty="0"/>
              <a:t>“, lo dice  </a:t>
            </a:r>
            <a:r>
              <a:rPr lang="es-CO" dirty="0">
                <a:solidFill>
                  <a:srgbClr val="FF0000"/>
                </a:solidFill>
              </a:rPr>
              <a:t>(Isa.63:8,9; Heb.2:14-18; y Heb.4:14-16). </a:t>
            </a:r>
            <a:r>
              <a:rPr lang="es-CO" dirty="0"/>
              <a:t> </a:t>
            </a:r>
          </a:p>
          <a:p>
            <a:pPr marL="0" indent="0" algn="ctr">
              <a:buNone/>
            </a:pPr>
            <a:endParaRPr lang="es-CO" dirty="0"/>
          </a:p>
          <a:p>
            <a:pPr marL="0" indent="0" algn="ctr">
              <a:buNone/>
            </a:pPr>
            <a:r>
              <a:rPr lang="es-CO" dirty="0"/>
              <a:t>El sumo sacerdote llevaba los nombres de las doce tribus de Israel "</a:t>
            </a:r>
            <a:r>
              <a:rPr lang="es-CO" i="1" dirty="0"/>
              <a:t>continuamente</a:t>
            </a:r>
            <a:r>
              <a:rPr lang="es-CO" dirty="0"/>
              <a:t>", a fin de que siempre fuesen recordados ante Dios.  Nunca debía olvidar su posición y su responsabilidad como representante de ellos.  De la misma manera Cristo vive "</a:t>
            </a:r>
            <a:r>
              <a:rPr lang="es-CO" i="1" dirty="0"/>
              <a:t>siempre para interceder</a:t>
            </a:r>
            <a:r>
              <a:rPr lang="es-CO" dirty="0"/>
              <a:t>" por nosotros </a:t>
            </a:r>
            <a:r>
              <a:rPr lang="es-CO" dirty="0">
                <a:solidFill>
                  <a:srgbClr val="FF0000"/>
                </a:solidFill>
              </a:rPr>
              <a:t>(Heb.7:25)</a:t>
            </a:r>
            <a:r>
              <a:rPr lang="es-CO" dirty="0"/>
              <a:t>, teniéndonos esculpidos "en las palmas de las manos" </a:t>
            </a:r>
            <a:r>
              <a:rPr lang="es-CO" dirty="0">
                <a:solidFill>
                  <a:srgbClr val="FF0000"/>
                </a:solidFill>
              </a:rPr>
              <a:t>(Isa.49:16). </a:t>
            </a:r>
          </a:p>
          <a:p>
            <a:endParaRPr lang="es-CO" dirty="0"/>
          </a:p>
        </p:txBody>
      </p:sp>
    </p:spTree>
    <p:extLst>
      <p:ext uri="{BB962C8B-B14F-4D97-AF65-F5344CB8AC3E}">
        <p14:creationId xmlns:p14="http://schemas.microsoft.com/office/powerpoint/2010/main" val="104213856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85000" lnSpcReduction="20000"/>
          </a:bodyPr>
          <a:lstStyle/>
          <a:p>
            <a:pPr marL="0" indent="0">
              <a:buNone/>
            </a:pPr>
            <a:r>
              <a:rPr lang="es-CO" sz="4000" b="1" u="sng" dirty="0"/>
              <a:t>Recordatorio de mandamientos</a:t>
            </a:r>
            <a:r>
              <a:rPr lang="es-CO" dirty="0"/>
              <a:t> </a:t>
            </a:r>
          </a:p>
          <a:p>
            <a:pPr marL="0" indent="0" algn="ctr">
              <a:buNone/>
            </a:pPr>
            <a:endParaRPr lang="es-CO" sz="3300" dirty="0">
              <a:solidFill>
                <a:srgbClr val="FF0000"/>
              </a:solidFill>
            </a:endParaRPr>
          </a:p>
          <a:p>
            <a:pPr marL="0" indent="0" algn="ctr">
              <a:buNone/>
            </a:pPr>
            <a:r>
              <a:rPr lang="es-CO" sz="3300" dirty="0">
                <a:solidFill>
                  <a:srgbClr val="FF0000"/>
                </a:solidFill>
              </a:rPr>
              <a:t>Números 15.38-41.</a:t>
            </a:r>
          </a:p>
          <a:p>
            <a:pPr marL="0" indent="0" algn="ctr">
              <a:buNone/>
            </a:pPr>
            <a:r>
              <a:rPr lang="es-CO" dirty="0"/>
              <a:t>Habla a los hijos de Israel, y diles que se hagan franjas en los bordes de sus vestidos, por sus generaciones; y pongan en cada franja de los bordes un cordón de azul. 39 Y os servirá de franja, para que cuando lo veáis os acordéis de todos los mandamientos de Jehová, para ponerlos por obra; y no miréis en pos de vuestro corazón y de vuestros ojos, en pos de los cuales os prostituyáis. 40 Para que os acordéis, y hagáis </a:t>
            </a:r>
            <a:r>
              <a:rPr lang="es-CO" u="sng" dirty="0"/>
              <a:t>todos</a:t>
            </a:r>
            <a:r>
              <a:rPr lang="es-CO" dirty="0"/>
              <a:t> mis mandamientos, y </a:t>
            </a:r>
            <a:r>
              <a:rPr lang="es-CO" u="sng" dirty="0"/>
              <a:t>seáis santos a vuestro Dios</a:t>
            </a:r>
            <a:r>
              <a:rPr lang="es-CO" dirty="0"/>
              <a:t>.  </a:t>
            </a:r>
          </a:p>
          <a:p>
            <a:pPr marL="0" indent="0" algn="ctr">
              <a:buNone/>
            </a:pPr>
            <a:endParaRPr lang="es-CO" dirty="0"/>
          </a:p>
          <a:p>
            <a:pPr marL="0" indent="0" algn="ctr">
              <a:buNone/>
            </a:pPr>
            <a:r>
              <a:rPr lang="es-CO" dirty="0"/>
              <a:t>Y para hacerles saber, que esta no era una orden humana, el verso 41 dice: “</a:t>
            </a:r>
            <a:r>
              <a:rPr lang="es-CO" i="1" dirty="0"/>
              <a:t>Yo Jehová vuestro Dios, que os saqué de la tierra de Egipto, para ser vuestro Dios. Yo Jehová vuestro Dios”.</a:t>
            </a:r>
          </a:p>
        </p:txBody>
      </p:sp>
      <p:pic>
        <p:nvPicPr>
          <p:cNvPr id="2" name="Imagen 1"/>
          <p:cNvPicPr>
            <a:picLocks noChangeAspect="1"/>
          </p:cNvPicPr>
          <p:nvPr/>
        </p:nvPicPr>
        <p:blipFill>
          <a:blip r:embed="rId2"/>
          <a:stretch>
            <a:fillRect/>
          </a:stretch>
        </p:blipFill>
        <p:spPr>
          <a:xfrm>
            <a:off x="6372200" y="0"/>
            <a:ext cx="2771800" cy="1628800"/>
          </a:xfrm>
          <a:prstGeom prst="rect">
            <a:avLst/>
          </a:prstGeom>
        </p:spPr>
      </p:pic>
    </p:spTree>
    <p:extLst>
      <p:ext uri="{BB962C8B-B14F-4D97-AF65-F5344CB8AC3E}">
        <p14:creationId xmlns:p14="http://schemas.microsoft.com/office/powerpoint/2010/main" val="3429101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5194920" cy="3744416"/>
          </a:xfrm>
        </p:spPr>
        <p:txBody>
          <a:bodyPr>
            <a:normAutofit lnSpcReduction="10000"/>
          </a:bodyPr>
          <a:lstStyle/>
          <a:p>
            <a:pPr marL="0" indent="0" algn="ctr">
              <a:buNone/>
            </a:pPr>
            <a:r>
              <a:rPr lang="es-CO" sz="4000" b="1" u="sng" dirty="0"/>
              <a:t>Vaca alazana </a:t>
            </a:r>
          </a:p>
          <a:p>
            <a:pPr marL="0" indent="0" algn="ctr">
              <a:buNone/>
            </a:pPr>
            <a:r>
              <a:rPr lang="es-CO" dirty="0">
                <a:solidFill>
                  <a:srgbClr val="FF0000"/>
                </a:solidFill>
              </a:rPr>
              <a:t>Números 19.2.</a:t>
            </a:r>
          </a:p>
          <a:p>
            <a:pPr marL="0" indent="0" algn="ctr">
              <a:buNone/>
            </a:pPr>
            <a:r>
              <a:rPr lang="es-CO" sz="2800" i="1" dirty="0"/>
              <a:t>“Esta es la ordenanza de la ley que Jehová ha prescrito, diciendo: Di a los hijos de Israel que te traigan una vaca alazana, perfecta, en la cual no haya falta, sobre la cual no se haya puesto yugo” </a:t>
            </a:r>
            <a:r>
              <a:rPr lang="es-CO" sz="2800" dirty="0"/>
              <a:t>   </a:t>
            </a:r>
            <a:endParaRPr lang="es-CO" sz="2800" b="1" dirty="0"/>
          </a:p>
        </p:txBody>
      </p:sp>
      <p:pic>
        <p:nvPicPr>
          <p:cNvPr id="2" name="Imagen 1"/>
          <p:cNvPicPr>
            <a:picLocks noChangeAspect="1"/>
          </p:cNvPicPr>
          <p:nvPr/>
        </p:nvPicPr>
        <p:blipFill>
          <a:blip r:embed="rId2"/>
          <a:stretch>
            <a:fillRect/>
          </a:stretch>
        </p:blipFill>
        <p:spPr>
          <a:xfrm>
            <a:off x="5796136" y="539714"/>
            <a:ext cx="3347864" cy="3033302"/>
          </a:xfrm>
          <a:prstGeom prst="rect">
            <a:avLst/>
          </a:prstGeom>
        </p:spPr>
      </p:pic>
      <p:sp>
        <p:nvSpPr>
          <p:cNvPr id="4" name="Rectángulo 3"/>
          <p:cNvSpPr/>
          <p:nvPr/>
        </p:nvSpPr>
        <p:spPr>
          <a:xfrm>
            <a:off x="457200" y="4509120"/>
            <a:ext cx="8219256"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Los hijos de Israel estaban en peligro de perder sus vidas debido a la contaminación ceremonial </a:t>
            </a:r>
            <a:r>
              <a:rPr lang="es-CO" sz="2800" dirty="0">
                <a:solidFill>
                  <a:srgbClr val="FF0000"/>
                </a:solidFill>
              </a:rPr>
              <a:t>(ver Num.16:41-50; Num.17:12,13)</a:t>
            </a:r>
            <a:r>
              <a:rPr lang="es-CO" sz="2800" dirty="0"/>
              <a:t>.  Se dio esta ley para mostrar cómo podrían ser purificados de la contaminación. </a:t>
            </a:r>
          </a:p>
        </p:txBody>
      </p:sp>
    </p:spTree>
    <p:extLst>
      <p:ext uri="{BB962C8B-B14F-4D97-AF65-F5344CB8AC3E}">
        <p14:creationId xmlns:p14="http://schemas.microsoft.com/office/powerpoint/2010/main" val="7911347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marL="0" indent="0">
              <a:buNone/>
            </a:pPr>
            <a:r>
              <a:rPr lang="es-CO" dirty="0"/>
              <a:t>Una vaca alazana –color rojo- Simbólicamente, el color rojo sugiere sangre como instrumento de purificación; también simboliza fuego. </a:t>
            </a:r>
          </a:p>
          <a:p>
            <a:r>
              <a:rPr lang="es-CO" dirty="0"/>
              <a:t>Debía ser perfecta. Literalmente, "impecable", "sana", "saludable". En la cual no haya falta. Sin defectos físicos </a:t>
            </a:r>
            <a:r>
              <a:rPr lang="es-CO" dirty="0">
                <a:solidFill>
                  <a:srgbClr val="FF0000"/>
                </a:solidFill>
              </a:rPr>
              <a:t>(ver Lev.22:20-22). </a:t>
            </a:r>
          </a:p>
          <a:p>
            <a:r>
              <a:rPr lang="es-CO" dirty="0"/>
              <a:t>No se haya puesto yugo. Puesto que este animal era elegido con un propósito especial, no debía haber sido usado para trabajos domésticos comunes </a:t>
            </a:r>
            <a:r>
              <a:rPr lang="es-CO" dirty="0">
                <a:solidFill>
                  <a:srgbClr val="FF0000"/>
                </a:solidFill>
              </a:rPr>
              <a:t>(ver Deu.21:3; 1Sa.6:7; Heb.4:16).</a:t>
            </a:r>
          </a:p>
          <a:p>
            <a:pPr marL="0" indent="0">
              <a:buNone/>
            </a:pPr>
            <a:endParaRPr lang="es-CO" dirty="0"/>
          </a:p>
          <a:p>
            <a:pPr marL="0" indent="0">
              <a:buNone/>
            </a:pPr>
            <a:r>
              <a:rPr lang="es-CO" dirty="0"/>
              <a:t>ESTE SACRIFICIO FUE AÑADIDO POR CAUSA DE SU CONTINUA INCONFORMIDAD. A PESAR DE QUE DIOS CONTINUAMENTE SUPLÍA SUS NECESIDADES, SEGUÍAN QUEJÁNDOSE  </a:t>
            </a:r>
          </a:p>
        </p:txBody>
      </p:sp>
    </p:spTree>
    <p:extLst>
      <p:ext uri="{BB962C8B-B14F-4D97-AF65-F5344CB8AC3E}">
        <p14:creationId xmlns:p14="http://schemas.microsoft.com/office/powerpoint/2010/main" val="13924264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260648"/>
            <a:ext cx="8784976" cy="6408712"/>
          </a:xfrm>
        </p:spPr>
        <p:txBody>
          <a:bodyPr>
            <a:normAutofit fontScale="77500" lnSpcReduction="20000"/>
          </a:bodyPr>
          <a:lstStyle/>
          <a:p>
            <a:pPr marL="0" indent="0" algn="ctr">
              <a:buNone/>
            </a:pPr>
            <a:r>
              <a:rPr lang="es-CO" sz="4000" b="1" u="sng" dirty="0"/>
              <a:t>Ausencia de color </a:t>
            </a:r>
          </a:p>
          <a:p>
            <a:pPr marL="0" indent="0" algn="ctr">
              <a:buNone/>
            </a:pPr>
            <a:r>
              <a:rPr lang="es-CO" dirty="0">
                <a:solidFill>
                  <a:srgbClr val="FF0000"/>
                </a:solidFill>
              </a:rPr>
              <a:t>Job 10.20-22.</a:t>
            </a:r>
          </a:p>
          <a:p>
            <a:pPr marL="0" indent="0" algn="ctr">
              <a:buNone/>
            </a:pPr>
            <a:r>
              <a:rPr lang="es-CO" i="1" dirty="0"/>
              <a:t>“¿No son pocos mis días? Cesa, pues, y déjame, para que me consuele un poco,</a:t>
            </a:r>
          </a:p>
          <a:p>
            <a:pPr marL="0" indent="0" algn="ctr">
              <a:buNone/>
            </a:pPr>
            <a:r>
              <a:rPr lang="es-CO" i="1" dirty="0"/>
              <a:t> Antes que vaya para no volver, A la tierra de tinieblas y de sombra de muerte.</a:t>
            </a:r>
          </a:p>
          <a:p>
            <a:pPr marL="0" indent="0" algn="ctr">
              <a:buNone/>
            </a:pPr>
            <a:r>
              <a:rPr lang="es-CO" dirty="0">
                <a:solidFill>
                  <a:srgbClr val="FF0000"/>
                </a:solidFill>
              </a:rPr>
              <a:t> </a:t>
            </a:r>
            <a:r>
              <a:rPr lang="es-CO" i="1" dirty="0"/>
              <a:t>Tierra de oscuridad, lóbrega, Como sombra de muerte y sin orden, Y cuya luz es como densas tinieblas”. -Ausencia de color-.</a:t>
            </a:r>
          </a:p>
          <a:p>
            <a:pPr marL="0" indent="0" algn="ctr">
              <a:buNone/>
            </a:pPr>
            <a:r>
              <a:rPr lang="es-CO" dirty="0"/>
              <a:t>Job no niega que como pecador merece sus sufrimientos; sólo piensa que la justicia se ejecuta en él con rigor peculiar. Su </a:t>
            </a:r>
            <a:r>
              <a:rPr lang="es-CO" u="sng" dirty="0"/>
              <a:t>desaliento</a:t>
            </a:r>
            <a:r>
              <a:rPr lang="es-CO" dirty="0"/>
              <a:t>, </a:t>
            </a:r>
            <a:r>
              <a:rPr lang="es-CO" u="sng" dirty="0"/>
              <a:t>incredulidad</a:t>
            </a:r>
            <a:r>
              <a:rPr lang="es-CO" dirty="0"/>
              <a:t> y </a:t>
            </a:r>
            <a:r>
              <a:rPr lang="es-CO" u="sng" dirty="0"/>
              <a:t>malos pensamientos acerca de Dios</a:t>
            </a:r>
            <a:r>
              <a:rPr lang="es-CO" dirty="0"/>
              <a:t>, se pueden atribuir a varias causas.</a:t>
            </a:r>
          </a:p>
          <a:p>
            <a:pPr marL="0" indent="0">
              <a:buNone/>
            </a:pPr>
            <a:r>
              <a:rPr lang="es-CO" b="1" dirty="0"/>
              <a:t>1</a:t>
            </a:r>
            <a:r>
              <a:rPr lang="es-CO" dirty="0"/>
              <a:t>). </a:t>
            </a:r>
            <a:r>
              <a:rPr lang="es-CO" dirty="0">
                <a:solidFill>
                  <a:srgbClr val="FF0000"/>
                </a:solidFill>
              </a:rPr>
              <a:t>A Tentaciones internas de parte de Satanás.</a:t>
            </a:r>
          </a:p>
          <a:p>
            <a:pPr marL="0" indent="0">
              <a:buNone/>
            </a:pPr>
            <a:r>
              <a:rPr lang="es-CO" b="1" dirty="0"/>
              <a:t>2</a:t>
            </a:r>
            <a:r>
              <a:rPr lang="es-CO" dirty="0"/>
              <a:t>). </a:t>
            </a:r>
            <a:r>
              <a:rPr lang="es-CO" dirty="0">
                <a:solidFill>
                  <a:srgbClr val="FF0000"/>
                </a:solidFill>
              </a:rPr>
              <a:t>A la angustia de su alma, sometida a la sensación del desagrado de Dios. </a:t>
            </a:r>
          </a:p>
          <a:p>
            <a:pPr marL="0" indent="0">
              <a:buNone/>
            </a:pPr>
            <a:r>
              <a:rPr lang="es-CO" b="1" dirty="0"/>
              <a:t>3</a:t>
            </a:r>
            <a:r>
              <a:rPr lang="es-CO" dirty="0"/>
              <a:t>). </a:t>
            </a:r>
            <a:r>
              <a:rPr lang="es-CO" dirty="0">
                <a:solidFill>
                  <a:srgbClr val="FF0000"/>
                </a:solidFill>
              </a:rPr>
              <a:t>A sus pruebas externas. y </a:t>
            </a:r>
          </a:p>
          <a:p>
            <a:pPr marL="0" indent="0">
              <a:buNone/>
            </a:pPr>
            <a:r>
              <a:rPr lang="es-CO" b="1" dirty="0"/>
              <a:t>4</a:t>
            </a:r>
            <a:r>
              <a:rPr lang="es-CO" dirty="0"/>
              <a:t>). </a:t>
            </a:r>
            <a:r>
              <a:rPr lang="es-CO" dirty="0">
                <a:solidFill>
                  <a:srgbClr val="FF0000"/>
                </a:solidFill>
              </a:rPr>
              <a:t>A vestigios de su pecado</a:t>
            </a:r>
            <a:r>
              <a:rPr lang="es-CO" dirty="0"/>
              <a:t>. </a:t>
            </a:r>
            <a:r>
              <a:rPr lang="es-CO" u="sng" dirty="0"/>
              <a:t>(Ver Ecle.7:20; Sal. 14:2,3; Ro.3:10, 23).</a:t>
            </a:r>
          </a:p>
        </p:txBody>
      </p:sp>
    </p:spTree>
    <p:extLst>
      <p:ext uri="{BB962C8B-B14F-4D97-AF65-F5344CB8AC3E}">
        <p14:creationId xmlns:p14="http://schemas.microsoft.com/office/powerpoint/2010/main" val="373039979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barn(inVertical)">
                                      <p:cBhvr>
                                        <p:cTn id="13" dur="500"/>
                                        <p:tgtEl>
                                          <p:spTgt spid="3">
                                            <p:txEl>
                                              <p:pRg st="8" end="8"/>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barn(inVertical)">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5"/>
            <a:ext cx="8229600" cy="1656185"/>
          </a:xfrm>
        </p:spPr>
        <p:txBody>
          <a:bodyPr>
            <a:normAutofit fontScale="85000" lnSpcReduction="10000"/>
          </a:bodyPr>
          <a:lstStyle/>
          <a:p>
            <a:pPr marL="0" indent="0" algn="ctr">
              <a:buNone/>
            </a:pPr>
            <a:r>
              <a:rPr lang="es-CO" dirty="0"/>
              <a:t>Nuestro Creador, hecho también nuestro Redentor en Cristo, no destruirá la obra de sus manos que fue hecho a su imagen y semejanza, sino que lo renueva para santidad a fin de que pueda disfrutar la vida eterna con Él. </a:t>
            </a:r>
          </a:p>
        </p:txBody>
      </p:sp>
      <p:sp>
        <p:nvSpPr>
          <p:cNvPr id="4" name="Rectángulo 3"/>
          <p:cNvSpPr/>
          <p:nvPr/>
        </p:nvSpPr>
        <p:spPr>
          <a:xfrm>
            <a:off x="323528" y="4725144"/>
            <a:ext cx="8229600" cy="1938992"/>
          </a:xfrm>
          <a:prstGeom prst="rect">
            <a:avLst/>
          </a:prstGeom>
        </p:spPr>
        <p:txBody>
          <a:bodyPr wrap="square">
            <a:spAutoFit/>
          </a:bodyPr>
          <a:lstStyle/>
          <a:p>
            <a:pPr algn="ctr"/>
            <a:r>
              <a:rPr lang="es-CO" sz="2400" dirty="0"/>
              <a:t>Si la angustia en la tierra hace que la tumba sea un refugio deseable, ¿cuál será el estado de los que están condenados a la negrura de las tinieblas para siempre? Que todo pecador busque la liberación de ese estado espantoso, y cada creyente agradezca a Jesús que lo haya librado de la ira venidera.</a:t>
            </a:r>
          </a:p>
        </p:txBody>
      </p:sp>
      <p:pic>
        <p:nvPicPr>
          <p:cNvPr id="5" name="Imagen 4"/>
          <p:cNvPicPr>
            <a:picLocks noChangeAspect="1"/>
          </p:cNvPicPr>
          <p:nvPr/>
        </p:nvPicPr>
        <p:blipFill>
          <a:blip r:embed="rId2"/>
          <a:stretch>
            <a:fillRect/>
          </a:stretch>
        </p:blipFill>
        <p:spPr>
          <a:xfrm>
            <a:off x="1115616" y="1988840"/>
            <a:ext cx="6984776" cy="2487910"/>
          </a:xfrm>
          <a:prstGeom prst="rect">
            <a:avLst/>
          </a:prstGeom>
        </p:spPr>
      </p:pic>
    </p:spTree>
    <p:extLst>
      <p:ext uri="{BB962C8B-B14F-4D97-AF65-F5344CB8AC3E}">
        <p14:creationId xmlns:p14="http://schemas.microsoft.com/office/powerpoint/2010/main" val="13129388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4834880" cy="6480720"/>
          </a:xfrm>
        </p:spPr>
        <p:txBody>
          <a:bodyPr>
            <a:normAutofit fontScale="92500" lnSpcReduction="20000"/>
          </a:bodyPr>
          <a:lstStyle/>
          <a:p>
            <a:pPr marL="0" indent="0" algn="ctr">
              <a:buNone/>
            </a:pPr>
            <a:r>
              <a:rPr lang="es-CO" sz="4000" b="1" u="sng" dirty="0"/>
              <a:t>Más blanco que la nieve </a:t>
            </a:r>
          </a:p>
          <a:p>
            <a:pPr marL="0" indent="0" algn="ctr">
              <a:buNone/>
            </a:pPr>
            <a:r>
              <a:rPr lang="es-CO" b="1" dirty="0">
                <a:solidFill>
                  <a:srgbClr val="FF0000"/>
                </a:solidFill>
              </a:rPr>
              <a:t>Salmo 51.7</a:t>
            </a:r>
          </a:p>
          <a:p>
            <a:pPr marL="0" indent="0" algn="ctr">
              <a:buNone/>
            </a:pPr>
            <a:r>
              <a:rPr lang="es-CO" dirty="0"/>
              <a:t>“</a:t>
            </a:r>
            <a:r>
              <a:rPr lang="es-CO" i="1" dirty="0"/>
              <a:t>Purifícame con hisopo, y seré limpio; Lávame, y seré más blanco que la nieve</a:t>
            </a:r>
            <a:r>
              <a:rPr lang="es-CO" dirty="0"/>
              <a:t>”</a:t>
            </a:r>
          </a:p>
          <a:p>
            <a:pPr marL="0" indent="0" algn="ctr">
              <a:buNone/>
            </a:pPr>
            <a:r>
              <a:rPr lang="es-CO" dirty="0"/>
              <a:t>Purifícame con hisopo, con la sangre de Cristo aplicada a mi alma mediante una fe viva, como el agua de la purificación se rociaba con un manojo de hisopo. La sangre de Cristo es llamada la “</a:t>
            </a:r>
            <a:r>
              <a:rPr lang="es-CO" i="1" dirty="0"/>
              <a:t>sangre rociada”</a:t>
            </a:r>
            <a:r>
              <a:rPr lang="es-CO" dirty="0"/>
              <a:t>, en </a:t>
            </a:r>
            <a:r>
              <a:rPr lang="es-CO" dirty="0">
                <a:solidFill>
                  <a:srgbClr val="FF0000"/>
                </a:solidFill>
              </a:rPr>
              <a:t>Hebreos 12: 24. </a:t>
            </a:r>
          </a:p>
        </p:txBody>
      </p:sp>
      <p:pic>
        <p:nvPicPr>
          <p:cNvPr id="2" name="Imagen 1"/>
          <p:cNvPicPr>
            <a:picLocks noChangeAspect="1"/>
          </p:cNvPicPr>
          <p:nvPr/>
        </p:nvPicPr>
        <p:blipFill>
          <a:blip r:embed="rId2"/>
          <a:stretch>
            <a:fillRect/>
          </a:stretch>
        </p:blipFill>
        <p:spPr>
          <a:xfrm>
            <a:off x="5292080" y="270786"/>
            <a:ext cx="3644999" cy="6110542"/>
          </a:xfrm>
          <a:prstGeom prst="rect">
            <a:avLst/>
          </a:prstGeom>
        </p:spPr>
      </p:pic>
      <p:sp>
        <p:nvSpPr>
          <p:cNvPr id="4" name="Rectángulo 3"/>
          <p:cNvSpPr/>
          <p:nvPr/>
        </p:nvSpPr>
        <p:spPr>
          <a:xfrm>
            <a:off x="5753276" y="275867"/>
            <a:ext cx="2995188" cy="954107"/>
          </a:xfrm>
          <a:prstGeom prst="rect">
            <a:avLst/>
          </a:prstGeom>
        </p:spPr>
        <p:txBody>
          <a:bodyPr wrap="square">
            <a:spAutoFit/>
          </a:bodyPr>
          <a:lstStyle/>
          <a:p>
            <a:r>
              <a:rPr lang="es-CO" sz="2800" b="1" i="1" dirty="0">
                <a:latin typeface="Bodoni MT" panose="02070603080606020203" pitchFamily="18" charset="0"/>
              </a:rPr>
              <a:t>Esta era la oración de David</a:t>
            </a:r>
          </a:p>
        </p:txBody>
      </p:sp>
    </p:spTree>
    <p:extLst>
      <p:ext uri="{BB962C8B-B14F-4D97-AF65-F5344CB8AC3E}">
        <p14:creationId xmlns:p14="http://schemas.microsoft.com/office/powerpoint/2010/main" val="191053937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04656"/>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marL="0" indent="0">
              <a:buNone/>
            </a:pPr>
            <a:r>
              <a:rPr lang="es-CO" dirty="0"/>
              <a:t>Si esta sangre de Cristo, que limpia de todo pecado, nos limpia de nuestro pecado, entonces estaremos verdaderamente limpios, </a:t>
            </a:r>
            <a:r>
              <a:rPr lang="es-CO" dirty="0">
                <a:solidFill>
                  <a:srgbClr val="FF0000"/>
                </a:solidFill>
              </a:rPr>
              <a:t>Hebreos 10: 2. </a:t>
            </a:r>
          </a:p>
          <a:p>
            <a:endParaRPr lang="es-CO" dirty="0"/>
          </a:p>
          <a:p>
            <a:r>
              <a:rPr lang="es-CO" dirty="0"/>
              <a:t>David no pide ser consolado hasta no ser limpiado primeramente; si el pecado, la raíz amarga de la tristeza, es quitado, puede orar con fe: “</a:t>
            </a:r>
            <a:r>
              <a:rPr lang="es-CO" i="1" dirty="0"/>
              <a:t>Permíteme tener una paz bien fundamentada, creada por ti, Señor, para que se regocijen y se consuelen los huesos quebrantados por la convicción de pecado. Esconde tu rostro de mis pecados; borra de tu libro todas mis iniquidades; bórralas como la nube se borra y la disipan los rayos del sol</a:t>
            </a:r>
            <a:r>
              <a:rPr lang="es-CO" dirty="0"/>
              <a:t>”.</a:t>
            </a:r>
          </a:p>
          <a:p>
            <a:endParaRPr lang="es-CO" dirty="0"/>
          </a:p>
        </p:txBody>
      </p:sp>
    </p:spTree>
    <p:extLst>
      <p:ext uri="{BB962C8B-B14F-4D97-AF65-F5344CB8AC3E}">
        <p14:creationId xmlns:p14="http://schemas.microsoft.com/office/powerpoint/2010/main" val="340381896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txBody>
          <a:bodyPr>
            <a:normAutofit fontScale="92500"/>
          </a:bodyPr>
          <a:lstStyle/>
          <a:p>
            <a:pPr marL="0" indent="0" algn="ctr">
              <a:buNone/>
            </a:pPr>
            <a:r>
              <a:rPr lang="es-CO" dirty="0"/>
              <a:t>Como David, el creyente desea su renovación para santidad tanto como el gozo de su salvación. David ve, ahora más que nunca, qué corazón inmundo tiene, y lo lamenta con pesar; pero entiende que no está en su poder enmendarlo y, por tanto, le ruega a Dios la creación de un corazón limpio en él.</a:t>
            </a:r>
          </a:p>
          <a:p>
            <a:pPr marL="0" indent="0" algn="ctr">
              <a:buNone/>
            </a:pPr>
            <a:endParaRPr lang="es-CO" dirty="0">
              <a:solidFill>
                <a:srgbClr val="FF0000"/>
              </a:solidFill>
            </a:endParaRPr>
          </a:p>
          <a:p>
            <a:pPr marL="0" indent="0" algn="ctr">
              <a:buNone/>
            </a:pPr>
            <a:r>
              <a:rPr lang="es-CO" dirty="0">
                <a:solidFill>
                  <a:srgbClr val="FF0000"/>
                </a:solidFill>
              </a:rPr>
              <a:t>Cuando el pecador siente que este cambio es necesario, y lee la promesa de Dios en ese sentido, empieza a pedirlo. Sabía que había entristecido al Espíritu Santo con su pecado y lo había provocado a alejarse. Esto es lo que él teme más que nada.</a:t>
            </a:r>
            <a:br>
              <a:rPr lang="es-CO" dirty="0">
                <a:solidFill>
                  <a:srgbClr val="FF0000"/>
                </a:solidFill>
              </a:rPr>
            </a:br>
            <a:endParaRPr lang="es-CO" dirty="0">
              <a:solidFill>
                <a:srgbClr val="FF0000"/>
              </a:solidFill>
            </a:endParaRPr>
          </a:p>
          <a:p>
            <a:endParaRPr lang="es-CO" dirty="0"/>
          </a:p>
        </p:txBody>
      </p:sp>
    </p:spTree>
    <p:extLst>
      <p:ext uri="{BB962C8B-B14F-4D97-AF65-F5344CB8AC3E}">
        <p14:creationId xmlns:p14="http://schemas.microsoft.com/office/powerpoint/2010/main" val="40508983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832648"/>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marL="0" indent="0" algn="ctr">
              <a:buNone/>
            </a:pPr>
            <a:r>
              <a:rPr lang="es-CO" dirty="0"/>
              <a:t>Pide que le sean restauradas las consolaciones divinas. Cuando nos damos motivo para dudar de nuestro interés en la salvación, ¿cómo podemos esperar el gozo de ella? Esto lo había debilitado; él ora: “</a:t>
            </a:r>
            <a:r>
              <a:rPr lang="es-CO" i="1" dirty="0"/>
              <a:t>Estoy pronto a caer ya sea en pecado o en la desesperación, por tanto, sostenme con tu Espíritu, Señor</a:t>
            </a:r>
            <a:r>
              <a:rPr lang="es-CO" dirty="0"/>
              <a:t>”. </a:t>
            </a:r>
          </a:p>
          <a:p>
            <a:pPr marL="0" indent="0" algn="ctr">
              <a:buNone/>
            </a:pPr>
            <a:r>
              <a:rPr lang="es-CO" dirty="0"/>
              <a:t>A quienes tienen a Dios como el Dios de la salvación, Él los librará de la culpa; porque la salvación de la cual Él es Dios, es la salvación del pecado. Por lo tanto, debemos pedirle: “</a:t>
            </a:r>
            <a:r>
              <a:rPr lang="es-CO" i="1" dirty="0"/>
              <a:t>Señor, tú eres el Dios de mi salvación, por tanto, líbrame del dominio del pecado”</a:t>
            </a:r>
            <a:r>
              <a:rPr lang="es-CO" dirty="0"/>
              <a:t>. Y cuando se abren los labios, ¿qué deben decir sino alabanzas a Dios por Su misericordia perdonadora?</a:t>
            </a:r>
          </a:p>
          <a:p>
            <a:endParaRPr lang="es-CO" dirty="0"/>
          </a:p>
        </p:txBody>
      </p:sp>
    </p:spTree>
    <p:extLst>
      <p:ext uri="{BB962C8B-B14F-4D97-AF65-F5344CB8AC3E}">
        <p14:creationId xmlns:p14="http://schemas.microsoft.com/office/powerpoint/2010/main" val="8011956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4834880" cy="6336704"/>
          </a:xfrm>
        </p:spPr>
        <p:txBody>
          <a:bodyPr>
            <a:normAutofit lnSpcReduction="10000"/>
          </a:bodyPr>
          <a:lstStyle/>
          <a:p>
            <a:pPr marL="0" indent="0" algn="ctr">
              <a:buNone/>
            </a:pPr>
            <a:r>
              <a:rPr lang="es-CO" sz="5200" b="1" u="sng" dirty="0"/>
              <a:t>Cielos oscurecidos</a:t>
            </a:r>
            <a:r>
              <a:rPr lang="es-CO" sz="3900" dirty="0"/>
              <a:t> </a:t>
            </a:r>
          </a:p>
          <a:p>
            <a:pPr marL="0" indent="0" algn="ctr">
              <a:buNone/>
            </a:pPr>
            <a:r>
              <a:rPr lang="es-CO" b="1" dirty="0">
                <a:solidFill>
                  <a:srgbClr val="FF0000"/>
                </a:solidFill>
              </a:rPr>
              <a:t>Joel 3.14-15</a:t>
            </a:r>
          </a:p>
          <a:p>
            <a:pPr marL="0" indent="0" algn="ctr">
              <a:buNone/>
            </a:pPr>
            <a:r>
              <a:rPr lang="es-CO" b="1" i="1" dirty="0"/>
              <a:t>Muchos pueblos en el valle de la decisión; porque cercano está el día de Jehová en el valle de la decisión.</a:t>
            </a:r>
          </a:p>
          <a:p>
            <a:pPr marL="0" indent="0" algn="ctr">
              <a:buNone/>
            </a:pPr>
            <a:r>
              <a:rPr lang="es-CO" b="1" i="1" dirty="0"/>
              <a:t> 15 El sol y la luna se oscurecerán, y las estrellas retraerán su resplandor.</a:t>
            </a:r>
          </a:p>
          <a:p>
            <a:pPr marL="0" indent="0" algn="ctr">
              <a:buNone/>
            </a:pPr>
            <a:endParaRPr lang="es-CO" b="1" i="1" dirty="0"/>
          </a:p>
          <a:p>
            <a:pPr marL="0" indent="0" algn="ctr">
              <a:buNone/>
            </a:pPr>
            <a:endParaRPr lang="es-CO" b="1" i="1" dirty="0"/>
          </a:p>
        </p:txBody>
      </p:sp>
      <p:pic>
        <p:nvPicPr>
          <p:cNvPr id="2" name="Imagen 1"/>
          <p:cNvPicPr>
            <a:picLocks noChangeAspect="1"/>
          </p:cNvPicPr>
          <p:nvPr/>
        </p:nvPicPr>
        <p:blipFill>
          <a:blip r:embed="rId2"/>
          <a:stretch>
            <a:fillRect/>
          </a:stretch>
        </p:blipFill>
        <p:spPr>
          <a:xfrm>
            <a:off x="5354736" y="352175"/>
            <a:ext cx="3547095" cy="3007208"/>
          </a:xfrm>
          <a:prstGeom prst="rect">
            <a:avLst/>
          </a:prstGeom>
        </p:spPr>
      </p:pic>
      <p:sp>
        <p:nvSpPr>
          <p:cNvPr id="4" name="Rectángulo 3"/>
          <p:cNvSpPr/>
          <p:nvPr/>
        </p:nvSpPr>
        <p:spPr>
          <a:xfrm>
            <a:off x="5436096" y="3501008"/>
            <a:ext cx="3384376" cy="304698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dirty="0"/>
              <a:t>LEAMOS DESDE EL VERSO 9:</a:t>
            </a:r>
          </a:p>
          <a:p>
            <a:pPr algn="ctr"/>
            <a:r>
              <a:rPr lang="es-CO" sz="2400" dirty="0"/>
              <a:t>9 </a:t>
            </a:r>
            <a:r>
              <a:rPr lang="es-CO" sz="2400" i="1" dirty="0"/>
              <a:t>Proclamad esto entre las naciones, proclamad guerra, despertad a los valientes, acérquense, vengan todos los hombres de guerra.</a:t>
            </a:r>
          </a:p>
        </p:txBody>
      </p:sp>
    </p:spTree>
    <p:extLst>
      <p:ext uri="{BB962C8B-B14F-4D97-AF65-F5344CB8AC3E}">
        <p14:creationId xmlns:p14="http://schemas.microsoft.com/office/powerpoint/2010/main" val="13998844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txBody>
          <a:bodyPr>
            <a:normAutofit/>
          </a:bodyPr>
          <a:lstStyle/>
          <a:p>
            <a:pPr marL="0" indent="0" algn="ctr">
              <a:buNone/>
            </a:pPr>
            <a:r>
              <a:rPr lang="es-CO" dirty="0"/>
              <a:t>10 </a:t>
            </a:r>
            <a:r>
              <a:rPr lang="es-CO" i="1" dirty="0"/>
              <a:t>Forjad espadas de vuestros azadones, lanzas de vuestras hoces; diga el débil: Fuerte soy</a:t>
            </a:r>
            <a:r>
              <a:rPr lang="es-CO" dirty="0"/>
              <a:t>.</a:t>
            </a:r>
          </a:p>
          <a:p>
            <a:pPr marL="0" indent="0" algn="ctr">
              <a:buNone/>
            </a:pPr>
            <a:r>
              <a:rPr lang="es-CO" dirty="0"/>
              <a:t>11 </a:t>
            </a:r>
            <a:r>
              <a:rPr lang="es-CO" i="1" dirty="0"/>
              <a:t>Juntaos y venid, naciones todas de alrededor, y congregaos; haz venir allí, oh Jehová, a tus fuertes.</a:t>
            </a:r>
          </a:p>
          <a:p>
            <a:pPr marL="0" indent="0" algn="ctr">
              <a:buNone/>
            </a:pPr>
            <a:r>
              <a:rPr lang="es-CO" dirty="0"/>
              <a:t>12 </a:t>
            </a:r>
            <a:r>
              <a:rPr lang="es-CO" i="1" dirty="0"/>
              <a:t>Despiértense las naciones, y suban al valle de Josafat; porque allí me sentaré para juzgar a todas las naciones de alrededor.</a:t>
            </a:r>
          </a:p>
          <a:p>
            <a:pPr marL="0" indent="0" algn="ctr">
              <a:buNone/>
            </a:pPr>
            <a:r>
              <a:rPr lang="es-CO" dirty="0"/>
              <a:t>13 </a:t>
            </a:r>
            <a:r>
              <a:rPr lang="es-CO" i="1" dirty="0"/>
              <a:t>Echad la hoz, porque la mies está ya madura. Venid, descended, porque el lagar está lleno, rebosan las cubas; porque mucha es la maldad de ellos. </a:t>
            </a:r>
          </a:p>
        </p:txBody>
      </p:sp>
    </p:spTree>
    <p:extLst>
      <p:ext uri="{BB962C8B-B14F-4D97-AF65-F5344CB8AC3E}">
        <p14:creationId xmlns:p14="http://schemas.microsoft.com/office/powerpoint/2010/main" val="408411099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txBody>
          <a:bodyPr>
            <a:normAutofit fontScale="85000" lnSpcReduction="20000"/>
          </a:bodyPr>
          <a:lstStyle/>
          <a:p>
            <a:pPr marL="0" indent="0" algn="ctr">
              <a:buNone/>
            </a:pPr>
            <a:r>
              <a:rPr lang="es-CO" sz="3000" dirty="0">
                <a:solidFill>
                  <a:srgbClr val="FF0000"/>
                </a:solidFill>
              </a:rPr>
              <a:t>Verso 9</a:t>
            </a:r>
            <a:r>
              <a:rPr lang="es-CO" sz="3000" dirty="0"/>
              <a:t>. “</a:t>
            </a:r>
            <a:r>
              <a:rPr lang="es-CO" sz="3000" b="1" i="1" dirty="0"/>
              <a:t>Proclamad esto entre las naciones</a:t>
            </a:r>
            <a:r>
              <a:rPr lang="es-CO" sz="3000" dirty="0"/>
              <a:t>”,</a:t>
            </a:r>
          </a:p>
          <a:p>
            <a:pPr marL="0" indent="0" algn="ctr">
              <a:buNone/>
            </a:pPr>
            <a:r>
              <a:rPr lang="es-CO" sz="3000" dirty="0"/>
              <a:t>¿Qué es lo que tenemos que proclamar?</a:t>
            </a:r>
          </a:p>
          <a:p>
            <a:pPr marL="0" indent="0" algn="ctr">
              <a:buNone/>
            </a:pPr>
            <a:r>
              <a:rPr lang="es-CO" sz="3000" dirty="0"/>
              <a:t> </a:t>
            </a:r>
            <a:r>
              <a:rPr lang="es-CO" sz="3000" dirty="0">
                <a:solidFill>
                  <a:srgbClr val="FF0000"/>
                </a:solidFill>
              </a:rPr>
              <a:t>(Ver Mar.16:15). </a:t>
            </a:r>
          </a:p>
          <a:p>
            <a:pPr marL="0" indent="0" algn="ctr">
              <a:buNone/>
            </a:pPr>
            <a:r>
              <a:rPr lang="es-CO" sz="3000" dirty="0"/>
              <a:t>“</a:t>
            </a:r>
            <a:r>
              <a:rPr lang="es-CO" sz="3000" b="1" dirty="0"/>
              <a:t>proclamad guerra, despertad a los valientes</a:t>
            </a:r>
            <a:r>
              <a:rPr lang="es-CO" sz="3000" dirty="0"/>
              <a:t>”</a:t>
            </a:r>
          </a:p>
          <a:p>
            <a:pPr marL="0" indent="0" algn="ctr">
              <a:buNone/>
            </a:pPr>
            <a:r>
              <a:rPr lang="es-CO" sz="3000" dirty="0"/>
              <a:t>¿Qué clase de guerra?</a:t>
            </a:r>
          </a:p>
          <a:p>
            <a:pPr marL="0" indent="0" algn="ctr">
              <a:buNone/>
            </a:pPr>
            <a:r>
              <a:rPr lang="es-CO" sz="3000" dirty="0"/>
              <a:t> </a:t>
            </a:r>
            <a:r>
              <a:rPr lang="es-CO" sz="3000" dirty="0">
                <a:solidFill>
                  <a:srgbClr val="FF0000"/>
                </a:solidFill>
              </a:rPr>
              <a:t>(Ver Efe.6:12).</a:t>
            </a:r>
          </a:p>
          <a:p>
            <a:pPr marL="0" indent="0" algn="ctr">
              <a:buNone/>
            </a:pPr>
            <a:r>
              <a:rPr lang="es-CO" sz="3000" dirty="0"/>
              <a:t>¿Quiénes son los “valientes”? </a:t>
            </a:r>
          </a:p>
          <a:p>
            <a:pPr marL="0" indent="0" algn="ctr">
              <a:buNone/>
            </a:pPr>
            <a:r>
              <a:rPr lang="es-CO" sz="3000" dirty="0">
                <a:solidFill>
                  <a:srgbClr val="FF0000"/>
                </a:solidFill>
              </a:rPr>
              <a:t>(Ver Mat.11:12, 24:13; Ap.21:8).</a:t>
            </a:r>
          </a:p>
          <a:p>
            <a:pPr marL="0" indent="0" algn="ctr">
              <a:buNone/>
            </a:pPr>
            <a:endParaRPr lang="es-CO" sz="3000" dirty="0"/>
          </a:p>
          <a:p>
            <a:pPr marL="0" indent="0" algn="ctr">
              <a:buNone/>
            </a:pPr>
            <a:r>
              <a:rPr lang="es-CO" sz="3000" dirty="0">
                <a:solidFill>
                  <a:srgbClr val="FF0000"/>
                </a:solidFill>
              </a:rPr>
              <a:t>Verso 10. </a:t>
            </a:r>
            <a:r>
              <a:rPr lang="es-CO" sz="3000" dirty="0"/>
              <a:t>“</a:t>
            </a:r>
            <a:r>
              <a:rPr lang="es-CO" sz="3000" b="1" dirty="0"/>
              <a:t>Forjad espadas de vuestros azadones, lanzas de vuestras hoces</a:t>
            </a:r>
            <a:r>
              <a:rPr lang="es-CO" sz="3000" dirty="0"/>
              <a:t>”</a:t>
            </a:r>
          </a:p>
          <a:p>
            <a:pPr marL="0" indent="0" algn="ctr">
              <a:buNone/>
            </a:pPr>
            <a:r>
              <a:rPr lang="es-CO" sz="3000" dirty="0"/>
              <a:t>¿Cuáles la herramienta que deben utilizar estos valientes?</a:t>
            </a:r>
          </a:p>
          <a:p>
            <a:pPr marL="0" indent="0" algn="ctr">
              <a:buNone/>
            </a:pPr>
            <a:r>
              <a:rPr lang="es-CO" sz="3000" dirty="0"/>
              <a:t> </a:t>
            </a:r>
            <a:r>
              <a:rPr lang="es-CO" sz="3000" dirty="0">
                <a:solidFill>
                  <a:srgbClr val="FF0000"/>
                </a:solidFill>
              </a:rPr>
              <a:t>(Ver Heb.4:12).</a:t>
            </a:r>
          </a:p>
          <a:p>
            <a:pPr marL="0" indent="0" algn="ctr">
              <a:buNone/>
            </a:pPr>
            <a:r>
              <a:rPr lang="es-CO" sz="3000" dirty="0"/>
              <a:t>“</a:t>
            </a:r>
            <a:r>
              <a:rPr lang="es-CO" sz="3000" b="1" dirty="0"/>
              <a:t>diga el débil: Fuerte soy</a:t>
            </a:r>
            <a:r>
              <a:rPr lang="es-CO" sz="3000" dirty="0"/>
              <a:t>”</a:t>
            </a:r>
          </a:p>
          <a:p>
            <a:pPr marL="0" indent="0" algn="ctr">
              <a:buNone/>
            </a:pPr>
            <a:r>
              <a:rPr lang="es-CO" sz="3000" dirty="0"/>
              <a:t>¿Cuan es la fortaleza de estos valientes?</a:t>
            </a:r>
          </a:p>
          <a:p>
            <a:pPr marL="0" indent="0" algn="ctr">
              <a:buNone/>
            </a:pPr>
            <a:r>
              <a:rPr lang="es-CO" sz="3000" dirty="0"/>
              <a:t> </a:t>
            </a:r>
            <a:r>
              <a:rPr lang="es-CO" sz="3000" dirty="0">
                <a:solidFill>
                  <a:srgbClr val="FF0000"/>
                </a:solidFill>
              </a:rPr>
              <a:t>(Ver Hech.1.8)</a:t>
            </a:r>
          </a:p>
          <a:p>
            <a:pPr marL="0" indent="0" algn="ctr">
              <a:buNone/>
            </a:pPr>
            <a:endParaRPr lang="es-CO" dirty="0"/>
          </a:p>
          <a:p>
            <a:pPr marL="0" indent="0">
              <a:buNone/>
            </a:pPr>
            <a:endParaRPr lang="es-CO" dirty="0"/>
          </a:p>
        </p:txBody>
      </p:sp>
    </p:spTree>
    <p:extLst>
      <p:ext uri="{BB962C8B-B14F-4D97-AF65-F5344CB8AC3E}">
        <p14:creationId xmlns:p14="http://schemas.microsoft.com/office/powerpoint/2010/main" val="2896995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barn(inVertical)">
                                      <p:cBhvr>
                                        <p:cTn id="18" dur="500"/>
                                        <p:tgtEl>
                                          <p:spTgt spid="3">
                                            <p:txEl>
                                              <p:pRg st="6" end="6"/>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barn(inVertical)">
                                      <p:cBhvr>
                                        <p:cTn id="21" dur="500"/>
                                        <p:tgtEl>
                                          <p:spTgt spid="3">
                                            <p:txEl>
                                              <p:pRg st="7" end="7"/>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9" end="9"/>
                                            </p:txEl>
                                          </p:spTgt>
                                        </p:tgtEl>
                                        <p:attrNameLst>
                                          <p:attrName>style.visibility</p:attrName>
                                        </p:attrNameLst>
                                      </p:cBhvr>
                                      <p:to>
                                        <p:strVal val="visible"/>
                                      </p:to>
                                    </p:set>
                                    <p:animEffect transition="in" filter="wipe(down)">
                                      <p:cBhvr>
                                        <p:cTn id="26" dur="500"/>
                                        <p:tgtEl>
                                          <p:spTgt spid="3">
                                            <p:txEl>
                                              <p:pRg st="9" end="9"/>
                                            </p:txEl>
                                          </p:spTgt>
                                        </p:tgtEl>
                                      </p:cBhvr>
                                    </p:animEffect>
                                  </p:childTnLst>
                                </p:cTn>
                              </p:par>
                              <p:par>
                                <p:cTn id="27" presetID="22" presetClass="entr" presetSubtype="4"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animEffect transition="in" filter="wipe(down)">
                                      <p:cBhvr>
                                        <p:cTn id="29" dur="500"/>
                                        <p:tgtEl>
                                          <p:spTgt spid="3">
                                            <p:txEl>
                                              <p:pRg st="10" end="10"/>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11" end="11"/>
                                            </p:txEl>
                                          </p:spTgt>
                                        </p:tgtEl>
                                        <p:attrNameLst>
                                          <p:attrName>style.visibility</p:attrName>
                                        </p:attrNameLst>
                                      </p:cBhvr>
                                      <p:to>
                                        <p:strVal val="visible"/>
                                      </p:to>
                                    </p:set>
                                    <p:animEffect transition="in" filter="wipe(down)">
                                      <p:cBhvr>
                                        <p:cTn id="32" dur="500"/>
                                        <p:tgtEl>
                                          <p:spTgt spid="3">
                                            <p:txEl>
                                              <p:pRg st="11" end="1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animEffect transition="in" filter="circle(in)">
                                      <p:cBhvr>
                                        <p:cTn id="37" dur="2000"/>
                                        <p:tgtEl>
                                          <p:spTgt spid="3">
                                            <p:txEl>
                                              <p:pRg st="12" end="12"/>
                                            </p:txEl>
                                          </p:spTgt>
                                        </p:tgtEl>
                                      </p:cBhvr>
                                    </p:animEffect>
                                  </p:childTnLst>
                                </p:cTn>
                              </p:par>
                              <p:par>
                                <p:cTn id="38" presetID="6" presetClass="entr" presetSubtype="16" fill="hold" nodeType="withEffect">
                                  <p:stCondLst>
                                    <p:cond delay="0"/>
                                  </p:stCondLst>
                                  <p:childTnLst>
                                    <p:set>
                                      <p:cBhvr>
                                        <p:cTn id="39" dur="1" fill="hold">
                                          <p:stCondLst>
                                            <p:cond delay="0"/>
                                          </p:stCondLst>
                                        </p:cTn>
                                        <p:tgtEl>
                                          <p:spTgt spid="3">
                                            <p:txEl>
                                              <p:pRg st="13" end="13"/>
                                            </p:txEl>
                                          </p:spTgt>
                                        </p:tgtEl>
                                        <p:attrNameLst>
                                          <p:attrName>style.visibility</p:attrName>
                                        </p:attrNameLst>
                                      </p:cBhvr>
                                      <p:to>
                                        <p:strVal val="visible"/>
                                      </p:to>
                                    </p:set>
                                    <p:animEffect transition="in" filter="circle(in)">
                                      <p:cBhvr>
                                        <p:cTn id="40" dur="2000"/>
                                        <p:tgtEl>
                                          <p:spTgt spid="3">
                                            <p:txEl>
                                              <p:pRg st="13" end="13"/>
                                            </p:txEl>
                                          </p:spTgt>
                                        </p:tgtEl>
                                      </p:cBhvr>
                                    </p:animEffect>
                                  </p:childTnLst>
                                </p:cTn>
                              </p:par>
                              <p:par>
                                <p:cTn id="41" presetID="6" presetClass="entr" presetSubtype="16" fill="hold" nodeType="withEffect">
                                  <p:stCondLst>
                                    <p:cond delay="0"/>
                                  </p:stCondLst>
                                  <p:childTnLst>
                                    <p:set>
                                      <p:cBhvr>
                                        <p:cTn id="42" dur="1" fill="hold">
                                          <p:stCondLst>
                                            <p:cond delay="0"/>
                                          </p:stCondLst>
                                        </p:cTn>
                                        <p:tgtEl>
                                          <p:spTgt spid="3">
                                            <p:txEl>
                                              <p:pRg st="14" end="14"/>
                                            </p:txEl>
                                          </p:spTgt>
                                        </p:tgtEl>
                                        <p:attrNameLst>
                                          <p:attrName>style.visibility</p:attrName>
                                        </p:attrNameLst>
                                      </p:cBhvr>
                                      <p:to>
                                        <p:strVal val="visible"/>
                                      </p:to>
                                    </p:set>
                                    <p:animEffect transition="in" filter="circle(in)">
                                      <p:cBhvr>
                                        <p:cTn id="43" dur="20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260648"/>
            <a:ext cx="8784976" cy="6696744"/>
          </a:xfrm>
        </p:spPr>
        <p:txBody>
          <a:bodyPr>
            <a:normAutofit fontScale="77500" lnSpcReduction="20000"/>
          </a:bodyPr>
          <a:lstStyle/>
          <a:p>
            <a:pPr marL="0" indent="0" algn="ctr">
              <a:buNone/>
            </a:pPr>
            <a:r>
              <a:rPr lang="es-CO" dirty="0">
                <a:solidFill>
                  <a:srgbClr val="FF0000"/>
                </a:solidFill>
              </a:rPr>
              <a:t>Verso 11 y 12</a:t>
            </a:r>
            <a:r>
              <a:rPr lang="es-CO" dirty="0"/>
              <a:t>. “</a:t>
            </a:r>
            <a:r>
              <a:rPr lang="es-CO" i="1" dirty="0"/>
              <a:t>Juntaos y venid, naciones todas de alrededor, y congregaos; haz venir allí, oh Jehová, a tus fuertes”. “Despiértense las naciones, y suban al valle de Josafat; porque allí me sentaré para juzgar a todas las naciones de alrededor</a:t>
            </a:r>
            <a:r>
              <a:rPr lang="es-CO" dirty="0"/>
              <a:t>”.</a:t>
            </a:r>
          </a:p>
          <a:p>
            <a:pPr marL="0" indent="0" algn="ctr">
              <a:buNone/>
            </a:pPr>
            <a:r>
              <a:rPr lang="es-CO" dirty="0"/>
              <a:t>El conflicto que aquí se describe se transformará en un intento desesperado de Satanás, en la última hora de la tierra, para destruir al remanente de Dios. Que Joel llama Valientes</a:t>
            </a:r>
          </a:p>
          <a:p>
            <a:pPr marL="0" indent="0" algn="ctr">
              <a:buNone/>
            </a:pPr>
            <a:r>
              <a:rPr lang="es-CO" dirty="0"/>
              <a:t> </a:t>
            </a:r>
            <a:r>
              <a:rPr lang="es-CO" dirty="0">
                <a:solidFill>
                  <a:srgbClr val="FF0000"/>
                </a:solidFill>
              </a:rPr>
              <a:t>(Ver ap.12:17).</a:t>
            </a:r>
          </a:p>
          <a:p>
            <a:pPr marL="0" indent="0" algn="ctr">
              <a:buNone/>
            </a:pPr>
            <a:endParaRPr lang="es-CO" dirty="0"/>
          </a:p>
          <a:p>
            <a:pPr marL="0" indent="0" algn="ctr">
              <a:buNone/>
            </a:pPr>
            <a:r>
              <a:rPr lang="es-CO" dirty="0"/>
              <a:t>“Así como él [Satanás] influyó en las naciones paganas para que destruyeran al Israel literal, así también en el futuro </a:t>
            </a:r>
            <a:r>
              <a:rPr lang="es-CO" u="sng" dirty="0"/>
              <a:t>cercano</a:t>
            </a:r>
            <a:r>
              <a:rPr lang="es-CO" dirty="0"/>
              <a:t> instigará a los poderes impíos de la tierra para que destruyan al pueblo de Dios” </a:t>
            </a:r>
          </a:p>
          <a:p>
            <a:pPr marL="0" indent="0" algn="ctr">
              <a:buNone/>
            </a:pPr>
            <a:r>
              <a:rPr lang="es-CO" dirty="0">
                <a:solidFill>
                  <a:srgbClr val="FF0000"/>
                </a:solidFill>
              </a:rPr>
              <a:t>(Ver 9T 231; 5T 524; CS 714; 2JT 373-374; 3JT 46). </a:t>
            </a:r>
          </a:p>
          <a:p>
            <a:pPr marL="0" indent="0" algn="ctr">
              <a:buNone/>
            </a:pPr>
            <a:endParaRPr lang="es-CO" dirty="0"/>
          </a:p>
          <a:p>
            <a:pPr marL="0" indent="0" algn="ctr">
              <a:buNone/>
            </a:pPr>
            <a:r>
              <a:rPr lang="es-CO" dirty="0"/>
              <a:t>Pero Dios intervendrá otra vez en favor de su pueblo, y en la segunda venida de Cristo destruirá a los impíos </a:t>
            </a:r>
            <a:r>
              <a:rPr lang="es-CO" dirty="0">
                <a:solidFill>
                  <a:srgbClr val="FF0000"/>
                </a:solidFill>
              </a:rPr>
              <a:t>(Ver Ap.19:19-21)</a:t>
            </a:r>
            <a:r>
              <a:rPr lang="es-CO" dirty="0"/>
              <a:t>, y 1.000 años más tarde los aniquilará del todo.</a:t>
            </a:r>
          </a:p>
          <a:p>
            <a:pPr marL="0" indent="0" algn="ctr">
              <a:buNone/>
            </a:pPr>
            <a:r>
              <a:rPr lang="es-CO" dirty="0"/>
              <a:t> </a:t>
            </a:r>
            <a:r>
              <a:rPr lang="es-CO" dirty="0">
                <a:solidFill>
                  <a:srgbClr val="FF0000"/>
                </a:solidFill>
              </a:rPr>
              <a:t>(Ver Ap.20:9-15). </a:t>
            </a:r>
          </a:p>
        </p:txBody>
      </p:sp>
    </p:spTree>
    <p:extLst>
      <p:ext uri="{BB962C8B-B14F-4D97-AF65-F5344CB8AC3E}">
        <p14:creationId xmlns:p14="http://schemas.microsoft.com/office/powerpoint/2010/main" val="115510139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barn(inVertical)">
                                      <p:cBhvr>
                                        <p:cTn id="17" dur="500"/>
                                        <p:tgtEl>
                                          <p:spTgt spid="3">
                                            <p:txEl>
                                              <p:pRg st="7" end="7"/>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8" end="8"/>
                                            </p:txEl>
                                          </p:spTgt>
                                        </p:tgtEl>
                                        <p:attrNameLst>
                                          <p:attrName>style.visibility</p:attrName>
                                        </p:attrNameLst>
                                      </p:cBhvr>
                                      <p:to>
                                        <p:strVal val="visible"/>
                                      </p:to>
                                    </p:set>
                                    <p:animEffect transition="in" filter="barn(inVertical)">
                                      <p:cBhvr>
                                        <p:cTn id="2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9512" y="260648"/>
            <a:ext cx="8784976" cy="6597352"/>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dirty="0">
                <a:solidFill>
                  <a:srgbClr val="FF0000"/>
                </a:solidFill>
              </a:rPr>
              <a:t>Verso 13</a:t>
            </a:r>
            <a:r>
              <a:rPr lang="es-CO" dirty="0"/>
              <a:t>. “</a:t>
            </a:r>
            <a:r>
              <a:rPr lang="es-CO" i="1" dirty="0"/>
              <a:t>Echad la hoz, porque la mies está ya madura. Venid, descended, porque el lagar está lleno, rebosan las cubas; porque mucha es la maldad de ellos”. </a:t>
            </a:r>
          </a:p>
          <a:p>
            <a:pPr marL="0" indent="0" algn="ctr">
              <a:buNone/>
            </a:pPr>
            <a:endParaRPr lang="es-CO" i="1" dirty="0"/>
          </a:p>
          <a:p>
            <a:pPr marL="0" indent="0" algn="ctr">
              <a:buNone/>
            </a:pPr>
            <a:r>
              <a:rPr lang="es-CO" i="1" dirty="0"/>
              <a:t>¿</a:t>
            </a:r>
            <a:r>
              <a:rPr lang="es-CO" b="1" dirty="0"/>
              <a:t>Cuál es la mies, y quienes los obreros</a:t>
            </a:r>
            <a:r>
              <a:rPr lang="es-CO" i="1" dirty="0"/>
              <a:t>?</a:t>
            </a:r>
          </a:p>
          <a:p>
            <a:pPr marL="0" indent="0" algn="ctr">
              <a:buNone/>
            </a:pPr>
            <a:r>
              <a:rPr lang="es-CO" i="1" dirty="0">
                <a:solidFill>
                  <a:srgbClr val="FF0000"/>
                </a:solidFill>
              </a:rPr>
              <a:t>Luc.10:12.</a:t>
            </a:r>
          </a:p>
          <a:p>
            <a:pPr marL="0" indent="0" algn="ctr">
              <a:buNone/>
            </a:pPr>
            <a:r>
              <a:rPr lang="es-CO" dirty="0"/>
              <a:t>La mies es el mundo, compuesto según las estadísticas por siete mil millones de habitantes, y los obreros son los valientes que están dispuestos a cambiar los azadones, lanzas y hoces por la Palabra de Dios para ir de puerta a puerta, predicando la salvación en Cristo Jesús. </a:t>
            </a:r>
          </a:p>
          <a:p>
            <a:pPr marL="0" indent="0" algn="ctr">
              <a:buNone/>
            </a:pPr>
            <a:r>
              <a:rPr lang="es-CO" dirty="0">
                <a:solidFill>
                  <a:srgbClr val="FF0000"/>
                </a:solidFill>
              </a:rPr>
              <a:t>(Ver Isa.62:10-12; 2 Ped.3:9; Ap.22:12,14).</a:t>
            </a:r>
          </a:p>
          <a:p>
            <a:pPr marL="0" indent="0" algn="ctr">
              <a:buNone/>
            </a:pPr>
            <a:r>
              <a:rPr lang="es-CO" dirty="0"/>
              <a:t> El “Pendón” que se menciona en Isaías, son los mandamientos de Dios. Que se exigirá haber guardado para entrar al reino de los cielos. Por tanto, si tu no has guardado el sábado, no podrás entrar por la puertas de la Ciudad Santa, ni comer del Árbol de la Vida.</a:t>
            </a:r>
          </a:p>
          <a:p>
            <a:pPr marL="0" indent="0" algn="ctr">
              <a:buNone/>
            </a:pPr>
            <a:r>
              <a:rPr lang="es-CO" dirty="0"/>
              <a:t> </a:t>
            </a:r>
          </a:p>
        </p:txBody>
      </p:sp>
    </p:spTree>
    <p:extLst>
      <p:ext uri="{BB962C8B-B14F-4D97-AF65-F5344CB8AC3E}">
        <p14:creationId xmlns:p14="http://schemas.microsoft.com/office/powerpoint/2010/main" val="1561769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Effect transition="in" filter="barn(inVertical)">
                                      <p:cBhvr>
                                        <p:cTn id="21" dur="500"/>
                                        <p:tgtEl>
                                          <p:spTgt spid="3">
                                            <p:txEl>
                                              <p:pRg st="6" end="6"/>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barn(inVertical)">
                                      <p:cBhvr>
                                        <p:cTn id="2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7"/>
            <a:ext cx="8229600" cy="1335137"/>
          </a:xfrm>
        </p:spPr>
        <p:style>
          <a:lnRef idx="2">
            <a:schemeClr val="dk1"/>
          </a:lnRef>
          <a:fillRef idx="1">
            <a:schemeClr val="lt1"/>
          </a:fillRef>
          <a:effectRef idx="0">
            <a:schemeClr val="dk1"/>
          </a:effectRef>
          <a:fontRef idx="minor">
            <a:schemeClr val="dk1"/>
          </a:fontRef>
        </p:style>
        <p:txBody>
          <a:bodyPr>
            <a:normAutofit fontScale="90000"/>
          </a:bodyPr>
          <a:lstStyle/>
          <a:p>
            <a:r>
              <a:rPr lang="es-CO" b="1" i="1" dirty="0">
                <a:latin typeface="Agency FB" panose="020B0503020202020204" pitchFamily="34" charset="0"/>
              </a:rPr>
              <a:t>Si tu no has entregado tu corazón a Cristo, no podrás disfrutar de:</a:t>
            </a:r>
          </a:p>
        </p:txBody>
      </p:sp>
      <p:sp>
        <p:nvSpPr>
          <p:cNvPr id="3" name="Marcador de contenido 2"/>
          <p:cNvSpPr>
            <a:spLocks noGrp="1"/>
          </p:cNvSpPr>
          <p:nvPr>
            <p:ph idx="1"/>
          </p:nvPr>
        </p:nvSpPr>
        <p:spPr>
          <a:xfrm>
            <a:off x="457200" y="5301208"/>
            <a:ext cx="8229600" cy="1296144"/>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sz="2800" b="1" dirty="0"/>
              <a:t>Estar en la gran multitud de los redimidos. Por ende, no podrás entrar por las puertas de la Santa Ciudad de Jerusalén, ni tampoco comer del Árbol de la Vida.</a:t>
            </a:r>
          </a:p>
        </p:txBody>
      </p:sp>
      <p:pic>
        <p:nvPicPr>
          <p:cNvPr id="4" name="Imagen 3"/>
          <p:cNvPicPr>
            <a:picLocks noChangeAspect="1"/>
          </p:cNvPicPr>
          <p:nvPr/>
        </p:nvPicPr>
        <p:blipFill>
          <a:blip r:embed="rId2"/>
          <a:stretch>
            <a:fillRect/>
          </a:stretch>
        </p:blipFill>
        <p:spPr>
          <a:xfrm>
            <a:off x="251519" y="1988839"/>
            <a:ext cx="2718647" cy="2933303"/>
          </a:xfrm>
          <a:prstGeom prst="rect">
            <a:avLst/>
          </a:prstGeom>
        </p:spPr>
      </p:pic>
      <p:pic>
        <p:nvPicPr>
          <p:cNvPr id="5" name="Imagen 4"/>
          <p:cNvPicPr>
            <a:picLocks noChangeAspect="1"/>
          </p:cNvPicPr>
          <p:nvPr/>
        </p:nvPicPr>
        <p:blipFill>
          <a:blip r:embed="rId3"/>
          <a:stretch>
            <a:fillRect/>
          </a:stretch>
        </p:blipFill>
        <p:spPr>
          <a:xfrm>
            <a:off x="3136404" y="1988840"/>
            <a:ext cx="2871192" cy="2933303"/>
          </a:xfrm>
          <a:prstGeom prst="rect">
            <a:avLst/>
          </a:prstGeom>
        </p:spPr>
      </p:pic>
      <p:pic>
        <p:nvPicPr>
          <p:cNvPr id="7" name="Imagen 6"/>
          <p:cNvPicPr>
            <a:picLocks noChangeAspect="1"/>
          </p:cNvPicPr>
          <p:nvPr/>
        </p:nvPicPr>
        <p:blipFill>
          <a:blip r:embed="rId4"/>
          <a:stretch>
            <a:fillRect/>
          </a:stretch>
        </p:blipFill>
        <p:spPr>
          <a:xfrm>
            <a:off x="6173834" y="1988839"/>
            <a:ext cx="2679204" cy="2933303"/>
          </a:xfrm>
          <a:prstGeom prst="rect">
            <a:avLst/>
          </a:prstGeom>
        </p:spPr>
      </p:pic>
    </p:spTree>
    <p:extLst>
      <p:ext uri="{BB962C8B-B14F-4D97-AF65-F5344CB8AC3E}">
        <p14:creationId xmlns:p14="http://schemas.microsoft.com/office/powerpoint/2010/main" val="3418905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525344"/>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He aquí un reto para todos los enemigos del pueblo de Dios. No hay escapatoria de los juicios de Dios; los pecadores encallecidos que no quisieron ser salvos, serán cortados de todo consuelo y gozo en el día de la ira.</a:t>
            </a:r>
          </a:p>
          <a:p>
            <a:pPr marL="0" indent="0" algn="ctr">
              <a:buNone/>
            </a:pPr>
            <a:endParaRPr lang="es-CO" dirty="0">
              <a:solidFill>
                <a:srgbClr val="FF0000"/>
              </a:solidFill>
            </a:endParaRPr>
          </a:p>
          <a:p>
            <a:pPr marL="0" indent="0" algn="ctr">
              <a:buNone/>
            </a:pPr>
            <a:r>
              <a:rPr lang="es-CO" dirty="0">
                <a:solidFill>
                  <a:srgbClr val="FF0000"/>
                </a:solidFill>
              </a:rPr>
              <a:t>La mayoría de los profetas predijeron la misma victoria final de la Iglesia de Dios sobre todo lo que se le opusiera. Para el impío será un día terrible, pero para el justo será un día de júbilo. </a:t>
            </a:r>
          </a:p>
          <a:p>
            <a:pPr marL="0" indent="0" algn="ctr">
              <a:buNone/>
            </a:pPr>
            <a:r>
              <a:rPr lang="es-CO" dirty="0">
                <a:solidFill>
                  <a:srgbClr val="FF0000"/>
                </a:solidFill>
              </a:rPr>
              <a:t>¡Qué causa tienen los que poseen un interés en Cristo para gloriarse en quien es su Fuerza y su Redentor!</a:t>
            </a:r>
          </a:p>
          <a:p>
            <a:pPr marL="0" indent="0" algn="ctr">
              <a:buNone/>
            </a:pPr>
            <a:r>
              <a:rPr lang="es-CO" dirty="0">
                <a:solidFill>
                  <a:srgbClr val="FF0000"/>
                </a:solidFill>
              </a:rPr>
              <a:t> </a:t>
            </a:r>
            <a:r>
              <a:rPr lang="es-CO" u="sng" dirty="0">
                <a:solidFill>
                  <a:srgbClr val="FF0000"/>
                </a:solidFill>
              </a:rPr>
              <a:t>(Ver Isa.25:9).</a:t>
            </a:r>
          </a:p>
          <a:p>
            <a:pPr marL="0" indent="0" algn="ctr">
              <a:buNone/>
            </a:pPr>
            <a:endParaRPr lang="es-CO" dirty="0"/>
          </a:p>
          <a:p>
            <a:pPr marL="0" indent="0" algn="ctr">
              <a:buNone/>
            </a:pPr>
            <a:r>
              <a:rPr lang="es-CO" dirty="0"/>
              <a:t>El año aceptable del Señor, un día de tan grande favor para algunos, será un día de terrible venganza para otros.</a:t>
            </a:r>
          </a:p>
          <a:p>
            <a:pPr marL="0" indent="0" algn="ctr">
              <a:buNone/>
            </a:pPr>
            <a:r>
              <a:rPr lang="es-CO" dirty="0"/>
              <a:t>DESPIERTE QUIEN ESTÉ FUERA DE CRISTO Y HUYA DE LA IRA VENIDERA.</a:t>
            </a:r>
          </a:p>
          <a:p>
            <a:endParaRPr lang="es-CO" dirty="0"/>
          </a:p>
        </p:txBody>
      </p:sp>
    </p:spTree>
    <p:extLst>
      <p:ext uri="{BB962C8B-B14F-4D97-AF65-F5344CB8AC3E}">
        <p14:creationId xmlns:p14="http://schemas.microsoft.com/office/powerpoint/2010/main" val="255978245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688902"/>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sz="2800" b="1" u="sng" dirty="0"/>
              <a:t>Oscuridad de la perdición</a:t>
            </a:r>
            <a:r>
              <a:rPr lang="es-CO" sz="2400" dirty="0"/>
              <a:t> </a:t>
            </a:r>
          </a:p>
          <a:p>
            <a:pPr marL="0" indent="0" algn="ctr">
              <a:buNone/>
            </a:pPr>
            <a:r>
              <a:rPr lang="es-CO" sz="2800" b="1" dirty="0">
                <a:solidFill>
                  <a:srgbClr val="FF0000"/>
                </a:solidFill>
              </a:rPr>
              <a:t>Mateo 8:12. </a:t>
            </a:r>
          </a:p>
          <a:p>
            <a:pPr marL="0" indent="0" algn="ctr">
              <a:buNone/>
            </a:pPr>
            <a:r>
              <a:rPr lang="es-CO" sz="2400" i="1" dirty="0"/>
              <a:t>“Respondió el centurión y dijo: Señor, no soy digno de que entres bajo mi techo; solamente di la palabra, y mi criado sanará” </a:t>
            </a:r>
          </a:p>
          <a:p>
            <a:pPr marL="0" indent="0" algn="ctr">
              <a:buNone/>
            </a:pPr>
            <a:endParaRPr lang="es-CO" sz="2400" i="1" dirty="0"/>
          </a:p>
          <a:p>
            <a:pPr marL="0" indent="0" algn="ctr">
              <a:buNone/>
            </a:pPr>
            <a:r>
              <a:rPr lang="es-CO" sz="2400" dirty="0"/>
              <a:t>Este centurión era pagano, un soldado romano. Aunque era romano, no obstante, era un buen hombre. Ninguna vocación ni posición ni nacionalidad del hombre será excusa para la incredulidad y el pecado. Debemos interesarnos por las almas de nuestros hijos y siervos, espiritualmente enfermos, que no sienten los males espirituales, y no conocen lo que es espiritualmente bueno; debemos llevarlos a Cristo por fe y por la oración.</a:t>
            </a:r>
          </a:p>
          <a:p>
            <a:pPr marL="514350" indent="-514350" algn="ctr">
              <a:buAutoNum type="arabicPeriod"/>
            </a:pPr>
            <a:r>
              <a:rPr lang="es-CO" sz="2400" dirty="0"/>
              <a:t>Obsérvese su humillación. Las almas humildes se hacen más humildes por la gracia de Cristo en el trato con ellos. </a:t>
            </a:r>
          </a:p>
          <a:p>
            <a:pPr marL="514350" indent="-514350" algn="ctr">
              <a:buAutoNum type="arabicPeriod"/>
            </a:pPr>
            <a:r>
              <a:rPr lang="es-CO" sz="2400" dirty="0"/>
              <a:t>Obsérvese su gran fe. Mientras menos nos fiemos de nosotros mismos, más fuerte será nuestra confianza en Cristo. Aquí el centurión le reconoce mando con poder divino y pleno sobre todas las criaturas y poderes de la naturaleza, como un amo sobre sus siervos. Este tipo de siervos debemos ser todos para Dios; debemos ir y venir, conforme a los mandatos de su palabra y las disposiciones de su providencia.</a:t>
            </a:r>
          </a:p>
          <a:p>
            <a:pPr marL="0" indent="0" algn="ctr">
              <a:buNone/>
            </a:pPr>
            <a:r>
              <a:rPr lang="es-CO" sz="2400" dirty="0"/>
              <a:t>El siervo obtuvo la sanidad de su enfermedad y el amo obtuvo la aprobación de su fe. Lo que se le dijo a él, se dice a todos: Cree y recibirás; sólo cree. </a:t>
            </a:r>
          </a:p>
        </p:txBody>
      </p:sp>
    </p:spTree>
    <p:extLst>
      <p:ext uri="{BB962C8B-B14F-4D97-AF65-F5344CB8AC3E}">
        <p14:creationId xmlns:p14="http://schemas.microsoft.com/office/powerpoint/2010/main" val="96045445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lstStyle/>
          <a:p>
            <a:r>
              <a:rPr lang="es-CO" dirty="0"/>
              <a:t>Aquí es donde tu y yo elegimos: </a:t>
            </a:r>
          </a:p>
        </p:txBody>
      </p:sp>
      <p:pic>
        <p:nvPicPr>
          <p:cNvPr id="4" name="Imagen 3"/>
          <p:cNvPicPr>
            <a:picLocks noChangeAspect="1"/>
          </p:cNvPicPr>
          <p:nvPr/>
        </p:nvPicPr>
        <p:blipFill>
          <a:blip r:embed="rId2"/>
          <a:stretch>
            <a:fillRect/>
          </a:stretch>
        </p:blipFill>
        <p:spPr>
          <a:xfrm>
            <a:off x="570384" y="1653209"/>
            <a:ext cx="8003232" cy="3816424"/>
          </a:xfrm>
          <a:prstGeom prst="rect">
            <a:avLst/>
          </a:prstGeom>
        </p:spPr>
      </p:pic>
      <p:sp>
        <p:nvSpPr>
          <p:cNvPr id="5" name="Rectángulo 4"/>
          <p:cNvSpPr/>
          <p:nvPr/>
        </p:nvSpPr>
        <p:spPr>
          <a:xfrm>
            <a:off x="971600" y="1916832"/>
            <a:ext cx="2592288" cy="1077218"/>
          </a:xfrm>
          <a:prstGeom prst="rect">
            <a:avLst/>
          </a:prstGeom>
        </p:spPr>
        <p:txBody>
          <a:bodyPr wrap="square">
            <a:spAutoFit/>
          </a:bodyPr>
          <a:lstStyle/>
          <a:p>
            <a:r>
              <a:rPr lang="es-CO" sz="3200" b="1" dirty="0"/>
              <a:t>Vida eterna con Cristo. </a:t>
            </a:r>
          </a:p>
        </p:txBody>
      </p:sp>
      <p:sp>
        <p:nvSpPr>
          <p:cNvPr id="6" name="Rectángulo 5"/>
          <p:cNvSpPr/>
          <p:nvPr/>
        </p:nvSpPr>
        <p:spPr>
          <a:xfrm>
            <a:off x="5220072" y="1916832"/>
            <a:ext cx="3066865" cy="1077218"/>
          </a:xfrm>
          <a:prstGeom prst="rect">
            <a:avLst/>
          </a:prstGeom>
        </p:spPr>
        <p:txBody>
          <a:bodyPr wrap="none">
            <a:spAutoFit/>
          </a:bodyPr>
          <a:lstStyle/>
          <a:p>
            <a:r>
              <a:rPr lang="es-CO" sz="3200" b="1" dirty="0">
                <a:solidFill>
                  <a:srgbClr val="FFFF00"/>
                </a:solidFill>
              </a:rPr>
              <a:t>o muerte eterna.</a:t>
            </a:r>
          </a:p>
          <a:p>
            <a:r>
              <a:rPr lang="es-CO" sz="3200" b="1" dirty="0">
                <a:solidFill>
                  <a:srgbClr val="FFFF00"/>
                </a:solidFill>
              </a:rPr>
              <a:t>Tu eliges. </a:t>
            </a:r>
          </a:p>
        </p:txBody>
      </p:sp>
      <p:sp>
        <p:nvSpPr>
          <p:cNvPr id="7" name="Rectángulo 6"/>
          <p:cNvSpPr/>
          <p:nvPr/>
        </p:nvSpPr>
        <p:spPr>
          <a:xfrm>
            <a:off x="5508103" y="2872174"/>
            <a:ext cx="2490801" cy="954107"/>
          </a:xfrm>
          <a:prstGeom prst="rect">
            <a:avLst/>
          </a:prstGeom>
        </p:spPr>
        <p:txBody>
          <a:bodyPr wrap="square">
            <a:spAutoFit/>
          </a:bodyPr>
          <a:lstStyle/>
          <a:p>
            <a:r>
              <a:rPr lang="es-CO" sz="2800" b="1" dirty="0">
                <a:solidFill>
                  <a:schemeClr val="bg1"/>
                </a:solidFill>
              </a:rPr>
              <a:t>Yo elegí la vida eterna.</a:t>
            </a:r>
          </a:p>
        </p:txBody>
      </p:sp>
      <p:sp>
        <p:nvSpPr>
          <p:cNvPr id="3" name="Rectángulo 2"/>
          <p:cNvSpPr/>
          <p:nvPr/>
        </p:nvSpPr>
        <p:spPr>
          <a:xfrm>
            <a:off x="570384" y="5649694"/>
            <a:ext cx="8003232" cy="120032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400" b="1" dirty="0"/>
              <a:t>Si tu elijes la vida eterna, nos veremos en el cielo, si no, no nos veremos nunca jamás. Porque mientras que yo estaré vivo, tu estarás muerto por la eternidad.</a:t>
            </a:r>
          </a:p>
        </p:txBody>
      </p:sp>
    </p:spTree>
    <p:extLst>
      <p:ext uri="{BB962C8B-B14F-4D97-AF65-F5344CB8AC3E}">
        <p14:creationId xmlns:p14="http://schemas.microsoft.com/office/powerpoint/2010/main" val="401022807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80720"/>
          </a:xfrm>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pPr marL="0" indent="0" algn="ctr">
              <a:buNone/>
            </a:pPr>
            <a:r>
              <a:rPr lang="pt-BR" sz="3600" b="1" dirty="0">
                <a:solidFill>
                  <a:srgbClr val="FF0000"/>
                </a:solidFill>
              </a:rPr>
              <a:t>Mat.22:13.</a:t>
            </a:r>
          </a:p>
          <a:p>
            <a:pPr marL="0" indent="0" algn="ctr">
              <a:buNone/>
            </a:pPr>
            <a:r>
              <a:rPr lang="es-CO" sz="3600" i="1" dirty="0"/>
              <a:t>“Entonces el rey dijo a los que servían: Atadle de pies y manos, y echadle en las tinieblas de afuera; allí será el lloro y el crujir de dientes”</a:t>
            </a:r>
          </a:p>
          <a:p>
            <a:pPr marL="0" indent="0" algn="ctr">
              <a:buNone/>
            </a:pPr>
            <a:r>
              <a:rPr lang="es-CO" sz="3600" i="1" dirty="0"/>
              <a:t>Los seres humanos quedan excluidos del reino de los cielos debido a sus propias elecciones erradas.  Esto fue lo que ocurrió en el caso de las cinco vírgenes fatuas </a:t>
            </a:r>
            <a:r>
              <a:rPr lang="es-CO" sz="3600" i="1" dirty="0">
                <a:solidFill>
                  <a:srgbClr val="FF0000"/>
                </a:solidFill>
              </a:rPr>
              <a:t>(ver Mat.25:11-12).  </a:t>
            </a:r>
          </a:p>
          <a:p>
            <a:pPr marL="0" indent="0" algn="ctr">
              <a:buNone/>
            </a:pPr>
            <a:r>
              <a:rPr lang="es-CO" sz="3600" i="1" dirty="0"/>
              <a:t>El que fue echado pudo entrar en el salón de fiesta sólo en virtud de la invitación  real; pero sólo él era responsable de que fuera expulsado. </a:t>
            </a:r>
            <a:r>
              <a:rPr lang="es-CO" sz="3600" i="1" dirty="0">
                <a:solidFill>
                  <a:srgbClr val="FF0000"/>
                </a:solidFill>
              </a:rPr>
              <a:t>(Ver. Mat.22:9-14).</a:t>
            </a:r>
          </a:p>
          <a:p>
            <a:pPr marL="0" indent="0" algn="ctr">
              <a:buNone/>
            </a:pPr>
            <a:endParaRPr lang="es-CO" sz="3600" i="1" dirty="0"/>
          </a:p>
          <a:p>
            <a:pPr marL="0" indent="0" algn="ctr">
              <a:buNone/>
            </a:pPr>
            <a:r>
              <a:rPr lang="es-CO" sz="3600" i="1" dirty="0"/>
              <a:t> Nadie puede salvarse a sí mismo, pero sí puede condenarse a sí mismo.  Por el contrario, Dios puede “salvar perfectamente” </a:t>
            </a:r>
            <a:r>
              <a:rPr lang="es-CO" sz="3600" i="1" dirty="0">
                <a:solidFill>
                  <a:srgbClr val="FF0000"/>
                </a:solidFill>
              </a:rPr>
              <a:t>(Ver Heb.7:25), </a:t>
            </a:r>
            <a:r>
              <a:rPr lang="es-CO" sz="3600" i="1" dirty="0"/>
              <a:t>pero no condena en forma arbitraria a nadie, ni les niega la entrada en el reino. </a:t>
            </a:r>
            <a:r>
              <a:rPr lang="es-CO" sz="3600" i="1" dirty="0">
                <a:solidFill>
                  <a:srgbClr val="FF0000"/>
                </a:solidFill>
              </a:rPr>
              <a:t>(Ver Isaías 55:7).</a:t>
            </a:r>
          </a:p>
          <a:p>
            <a:pPr marL="0" indent="0" algn="ctr">
              <a:buNone/>
            </a:pPr>
            <a:r>
              <a:rPr lang="es-CO" sz="3600" i="1" dirty="0"/>
              <a:t>   “Las tinieblas de  afuera; allí será el lloro y el crujir de dientes”, al sentirse excluidos de la salvación, y experimentar el tormento del fuego que los destruirá para siempre. </a:t>
            </a:r>
            <a:endParaRPr lang="es-CO" dirty="0"/>
          </a:p>
        </p:txBody>
      </p:sp>
    </p:spTree>
    <p:extLst>
      <p:ext uri="{BB962C8B-B14F-4D97-AF65-F5344CB8AC3E}">
        <p14:creationId xmlns:p14="http://schemas.microsoft.com/office/powerpoint/2010/main" val="37745422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2"/>
          </a:lnRef>
          <a:fillRef idx="1">
            <a:schemeClr val="lt1"/>
          </a:fillRef>
          <a:effectRef idx="0">
            <a:schemeClr val="accent2"/>
          </a:effectRef>
          <a:fontRef idx="minor">
            <a:schemeClr val="dk1"/>
          </a:fontRef>
        </p:style>
        <p:txBody>
          <a:bodyPr>
            <a:normAutofit fontScale="70000" lnSpcReduction="20000"/>
          </a:bodyPr>
          <a:lstStyle/>
          <a:p>
            <a:pPr marL="0" indent="0" algn="ctr">
              <a:buNone/>
            </a:pPr>
            <a:r>
              <a:rPr lang="es-CO" sz="3600" b="1" dirty="0">
                <a:solidFill>
                  <a:srgbClr val="FF0000"/>
                </a:solidFill>
              </a:rPr>
              <a:t>Mat. 25:30.</a:t>
            </a:r>
          </a:p>
          <a:p>
            <a:pPr marL="0" indent="0" algn="ctr">
              <a:buNone/>
            </a:pPr>
            <a:r>
              <a:rPr lang="es-CO" sz="3600" i="1" dirty="0"/>
              <a:t>“Y al siervo inútil echadle en las tinieblas de afuera; allí será el lloro y el crujir de dientes”</a:t>
            </a:r>
          </a:p>
          <a:p>
            <a:pPr marL="0" indent="0" algn="ctr">
              <a:buNone/>
            </a:pPr>
            <a:endParaRPr lang="es-CO" sz="3600" dirty="0"/>
          </a:p>
          <a:p>
            <a:pPr marL="0" indent="0" algn="ctr">
              <a:buNone/>
            </a:pPr>
            <a:r>
              <a:rPr lang="es-CO" sz="3600" dirty="0"/>
              <a:t>En el caso anterior, el que fue invitado a la fiesta, asistió a esta, pero no quiso colocarse el vestido de bodas, otorgado por el Rey, es decir, no aceptó a Cristo como su Salvador. </a:t>
            </a:r>
          </a:p>
          <a:p>
            <a:pPr marL="0" indent="0" algn="ctr">
              <a:buNone/>
            </a:pPr>
            <a:r>
              <a:rPr lang="es-CO" sz="3600" dirty="0"/>
              <a:t>Pero en este caso, el “siervo inútil” si había aceptado a Cristo, solo que había sido remiso en el cumplimiento de su deber, lo que él mismo admitía.</a:t>
            </a:r>
          </a:p>
          <a:p>
            <a:pPr marL="0" indent="0" algn="ctr">
              <a:buNone/>
            </a:pPr>
            <a:r>
              <a:rPr lang="es-CO" sz="3600" dirty="0"/>
              <a:t> </a:t>
            </a:r>
            <a:r>
              <a:rPr lang="es-CO" sz="3600" dirty="0">
                <a:solidFill>
                  <a:srgbClr val="FF0000"/>
                </a:solidFill>
              </a:rPr>
              <a:t>(Ver Mat.25:24-29).</a:t>
            </a:r>
          </a:p>
          <a:p>
            <a:pPr marL="0" indent="0" algn="ctr">
              <a:buNone/>
            </a:pPr>
            <a:endParaRPr lang="es-CO" sz="3600" dirty="0"/>
          </a:p>
          <a:p>
            <a:pPr marL="0" indent="0" algn="ctr">
              <a:buNone/>
            </a:pPr>
            <a:r>
              <a:rPr lang="es-CO" sz="3600" dirty="0"/>
              <a:t>“</a:t>
            </a:r>
            <a:r>
              <a:rPr lang="es-CO" sz="3600" i="1" dirty="0"/>
              <a:t>Su fracaso había sido deliberado y premeditado, y él mismo debía cargar con la responsabilidad de ese fracaso. En el gran día final del juicio los que se hayan deslizado a la deriva esquivando oportunidades y escapando a las responsabilidades, serán puestos por el gran juez en la categoría de los malhechore</a:t>
            </a:r>
            <a:r>
              <a:rPr lang="es-CO" sz="3600" dirty="0"/>
              <a:t>s” </a:t>
            </a:r>
            <a:r>
              <a:rPr lang="es-CO" sz="3600" dirty="0">
                <a:solidFill>
                  <a:srgbClr val="FF0000"/>
                </a:solidFill>
              </a:rPr>
              <a:t>(PVGM 299).</a:t>
            </a:r>
          </a:p>
          <a:p>
            <a:endParaRPr lang="es-CO" dirty="0"/>
          </a:p>
        </p:txBody>
      </p:sp>
    </p:spTree>
    <p:extLst>
      <p:ext uri="{BB962C8B-B14F-4D97-AF65-F5344CB8AC3E}">
        <p14:creationId xmlns:p14="http://schemas.microsoft.com/office/powerpoint/2010/main" val="411729309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circle(in)">
                                      <p:cBhvr>
                                        <p:cTn id="18"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p:spPr>
        <p:txBody>
          <a:bodyPr>
            <a:normAutofit fontScale="85000" lnSpcReduction="20000"/>
          </a:bodyPr>
          <a:lstStyle/>
          <a:p>
            <a:pPr marL="0" indent="0" algn="ctr">
              <a:buNone/>
            </a:pPr>
            <a:r>
              <a:rPr lang="es-CO" b="1" dirty="0">
                <a:solidFill>
                  <a:srgbClr val="FF0000"/>
                </a:solidFill>
              </a:rPr>
              <a:t>2 Pedro 2.4.</a:t>
            </a:r>
          </a:p>
          <a:p>
            <a:pPr marL="0" indent="0" algn="ctr">
              <a:buNone/>
            </a:pPr>
            <a:r>
              <a:rPr lang="es-CO" dirty="0"/>
              <a:t>“</a:t>
            </a:r>
            <a:r>
              <a:rPr lang="es-CO" i="1" dirty="0"/>
              <a:t>Porque si Dios no perdonó a los ángeles que pecaron, sino que arrojándolos al infierno los entregó a prisiones de oscuridad, para ser reservados al juicio</a:t>
            </a:r>
            <a:r>
              <a:rPr lang="es-CO" dirty="0"/>
              <a:t>”</a:t>
            </a:r>
          </a:p>
          <a:p>
            <a:pPr marL="0" indent="0" algn="ctr">
              <a:buNone/>
            </a:pPr>
            <a:r>
              <a:rPr lang="es-CO" dirty="0"/>
              <a:t>Pedro llega a la conclusión de que el Señor librará a los piadosos y castigará a los injustos. El razonamiento de Pedro es que si Dios no perdonó a esos ángeles, seres espirituales que habían vivido en su presencia, tampoco dejará de castigar a los hombres impíos que extraviaron a otros. </a:t>
            </a:r>
          </a:p>
          <a:p>
            <a:pPr marL="0" indent="0" algn="ctr">
              <a:buNone/>
            </a:pPr>
            <a:r>
              <a:rPr lang="es-CO" dirty="0"/>
              <a:t>Judas dice que los ángeles están guardados “</a:t>
            </a:r>
            <a:r>
              <a:rPr lang="es-CO" i="1" dirty="0"/>
              <a:t>bajo oscuridad en cadenas eternas, para el juicio del gran día</a:t>
            </a:r>
            <a:r>
              <a:rPr lang="es-CO" dirty="0"/>
              <a:t>” </a:t>
            </a:r>
            <a:r>
              <a:rPr lang="es-CO" dirty="0">
                <a:solidFill>
                  <a:srgbClr val="FF0000"/>
                </a:solidFill>
              </a:rPr>
              <a:t>(Jud.1:6</a:t>
            </a:r>
            <a:r>
              <a:rPr lang="es-CO" dirty="0"/>
              <a:t>). Tanto el apóstol Pedro como el apóstol Judas, miran ahora hacia el futuro, cuando finalmente se ejecutará el juicio determinado para Satanás y sus ángeles seguidores </a:t>
            </a:r>
            <a:r>
              <a:rPr lang="es-CO" dirty="0">
                <a:solidFill>
                  <a:srgbClr val="FF0000"/>
                </a:solidFill>
              </a:rPr>
              <a:t>(ver Ap.20:10). </a:t>
            </a:r>
          </a:p>
          <a:p>
            <a:pPr marL="0" indent="0" algn="ctr">
              <a:buNone/>
            </a:pPr>
            <a:r>
              <a:rPr lang="es-CO" dirty="0"/>
              <a:t>DONDE ESTARÁN JUNTO CON TODOS LOS IMPÍOS, EXENTOS DE LOS COLORES QUE NOS RECUERDAN A DIOS.</a:t>
            </a:r>
          </a:p>
        </p:txBody>
      </p:sp>
    </p:spTree>
    <p:extLst>
      <p:ext uri="{BB962C8B-B14F-4D97-AF65-F5344CB8AC3E}">
        <p14:creationId xmlns:p14="http://schemas.microsoft.com/office/powerpoint/2010/main" val="18173392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51520" y="260648"/>
            <a:ext cx="8640960" cy="6336704"/>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3881802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2949</TotalTime>
  <Words>4259</Words>
  <Application>Microsoft Office PowerPoint</Application>
  <PresentationFormat>Presentación en pantalla (4:3)</PresentationFormat>
  <Paragraphs>203</Paragraphs>
  <Slides>38</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38</vt:i4>
      </vt:variant>
    </vt:vector>
  </HeadingPairs>
  <TitlesOfParts>
    <vt:vector size="43" baseType="lpstr">
      <vt:lpstr>Agency FB</vt:lpstr>
      <vt:lpstr>Arial</vt:lpstr>
      <vt:lpstr>Bodoni MT</vt:lpstr>
      <vt:lpstr>Calibri</vt:lpstr>
      <vt:lpstr>Tema de Office</vt:lpstr>
      <vt:lpstr>LOS COLORES NOS RECUERDAN A DIOS</vt:lpstr>
      <vt:lpstr>Presentación de PowerPoint</vt:lpstr>
      <vt:lpstr>Presentación de PowerPoint</vt:lpstr>
      <vt:lpstr>Presentación de PowerPoint</vt:lpstr>
      <vt:lpstr>Presentación de PowerPoint</vt:lpstr>
      <vt:lpstr>Presentación de PowerPoint</vt:lpstr>
      <vt:lpstr>Los hijos de Dios debían vestir diferente a como vestía el mundo.</vt:lpstr>
      <vt:lpstr>Presentación de PowerPoint</vt:lpstr>
      <vt:lpstr>Presentación de PowerPoint</vt:lpstr>
      <vt:lpstr>Todos estos materiales fueron utilizados en la construcción del Santuario; morada de Dios. Ver Éx.25:8,9.</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 tu no has entregado tu corazón a Cristo, no podrás disfrutar de:</vt:lpstr>
      <vt:lpstr>Presentación de PowerPoint</vt:lpstr>
      <vt:lpstr>Presentación de PowerPoint</vt:lpstr>
      <vt:lpstr>Aquí es donde tu y yo elegimos: </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COLORES NOS RECUERDAN A DIOS</dc:title>
  <dc:creator>FAMILIA FIERRO CH</dc:creator>
  <cp:lastModifiedBy>Servidor</cp:lastModifiedBy>
  <cp:revision>171</cp:revision>
  <dcterms:created xsi:type="dcterms:W3CDTF">2014-02-08T07:56:35Z</dcterms:created>
  <dcterms:modified xsi:type="dcterms:W3CDTF">2017-07-26T13:44:17Z</dcterms:modified>
</cp:coreProperties>
</file>